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1.jpeg" ContentType="image/jpeg"/>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image2.jpeg" ContentType="image/jpeg"/>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s>

</file>

<file path=ppt/media/image1.jpeg>
</file>

<file path=ppt/media/image1.png>
</file>

<file path=ppt/media/image1.tif>
</file>

<file path=ppt/media/image2.jpeg>
</file>

<file path=ppt/media/image2.png>
</file>

<file path=ppt/media/image2.tif>
</file>

<file path=ppt/media/image3.png>
</file>

<file path=ppt/media/image3.tif>
</file>

<file path=ppt/media/image4.png>
</file>

<file path=ppt/media/image5.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0" name="Shape 120"/>
          <p:cNvSpPr/>
          <p:nvPr>
            <p:ph type="sldImg"/>
          </p:nvPr>
        </p:nvSpPr>
        <p:spPr>
          <a:xfrm>
            <a:off x="1143000" y="685800"/>
            <a:ext cx="4572000" cy="3429000"/>
          </a:xfrm>
          <a:prstGeom prst="rect">
            <a:avLst/>
          </a:prstGeom>
        </p:spPr>
        <p:txBody>
          <a:bodyPr/>
          <a:lstStyle/>
          <a:p>
            <a:pPr/>
          </a:p>
        </p:txBody>
      </p:sp>
      <p:sp>
        <p:nvSpPr>
          <p:cNvPr id="121" name="Shape 12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3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Shape 126"/>
          <p:cNvSpPr/>
          <p:nvPr>
            <p:ph type="sldImg"/>
          </p:nvPr>
        </p:nvSpPr>
        <p:spPr>
          <a:prstGeom prst="rect">
            <a:avLst/>
          </a:prstGeom>
        </p:spPr>
        <p:txBody>
          <a:bodyPr/>
          <a:lstStyle/>
          <a:p>
            <a:pPr/>
          </a:p>
        </p:txBody>
      </p:sp>
      <p:sp>
        <p:nvSpPr>
          <p:cNvPr id="127" name="Shape 127"/>
          <p:cNvSpPr/>
          <p:nvPr>
            <p:ph type="body" sz="quarter" idx="1"/>
          </p:nvPr>
        </p:nvSpPr>
        <p:spPr>
          <a:prstGeom prst="rect">
            <a:avLst/>
          </a:prstGeom>
        </p:spPr>
        <p:txBody>
          <a:bodyPr/>
          <a:lstStyle/>
          <a:p>
            <a:pPr/>
            <a:r>
              <a:t>Hi, this is professor bell. In this lesson, we’ll look at two common strategies for building distributed software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6" name="Shape 356"/>
          <p:cNvSpPr/>
          <p:nvPr>
            <p:ph type="sldImg"/>
          </p:nvPr>
        </p:nvSpPr>
        <p:spPr>
          <a:prstGeom prst="rect">
            <a:avLst/>
          </a:prstGeom>
        </p:spPr>
        <p:txBody>
          <a:bodyPr/>
          <a:lstStyle/>
          <a:p>
            <a:pPr/>
          </a:p>
        </p:txBody>
      </p:sp>
      <p:sp>
        <p:nvSpPr>
          <p:cNvPr id="357" name="Shape 357"/>
          <p:cNvSpPr/>
          <p:nvPr>
            <p:ph type="body" sz="quarter" idx="1"/>
          </p:nvPr>
        </p:nvSpPr>
        <p:spPr>
          <a:prstGeom prst="rect">
            <a:avLst/>
          </a:prstGeom>
        </p:spPr>
        <p:txBody>
          <a:bodyPr/>
          <a:lstStyle/>
          <a:p>
            <a:pPr/>
            <a:r>
              <a:t>We can even take this scheme and have arbitrary layers of replication. For instance: we might use the partition + replication scheme from the last slide to organize our system in multiple data centers, where each data center contains its own cluster of machines that partition and replicate the same data. Partitioning and replication are great tools. However, replication is also the source of almost all of the pain in distributed systems.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Shape 387"/>
          <p:cNvSpPr/>
          <p:nvPr>
            <p:ph type="sldImg"/>
          </p:nvPr>
        </p:nvSpPr>
        <p:spPr>
          <a:prstGeom prst="rect">
            <a:avLst/>
          </a:prstGeom>
        </p:spPr>
        <p:txBody>
          <a:bodyPr/>
          <a:lstStyle/>
          <a:p>
            <a:pPr/>
          </a:p>
        </p:txBody>
      </p:sp>
      <p:sp>
        <p:nvSpPr>
          <p:cNvPr id="388" name="Shape 388"/>
          <p:cNvSpPr/>
          <p:nvPr>
            <p:ph type="body" sz="quarter" idx="1"/>
          </p:nvPr>
        </p:nvSpPr>
        <p:spPr>
          <a:prstGeom prst="rect">
            <a:avLst/>
          </a:prstGeom>
        </p:spPr>
        <p:txBody>
          <a:bodyPr/>
          <a:lstStyle/>
          <a:p>
            <a:pPr/>
            <a:r>
              <a:t>Replication introduces a new problem, which is: consistency.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 name="Shape 425"/>
          <p:cNvSpPr/>
          <p:nvPr>
            <p:ph type="sldImg"/>
          </p:nvPr>
        </p:nvSpPr>
        <p:spPr>
          <a:prstGeom prst="rect">
            <a:avLst/>
          </a:prstGeom>
        </p:spPr>
        <p:txBody>
          <a:bodyPr/>
          <a:lstStyle/>
          <a:p>
            <a:pPr/>
          </a:p>
        </p:txBody>
      </p:sp>
      <p:sp>
        <p:nvSpPr>
          <p:cNvPr id="426" name="Shape 426"/>
          <p:cNvSpPr/>
          <p:nvPr>
            <p:ph type="body" sz="quarter" idx="1"/>
          </p:nvPr>
        </p:nvSpPr>
        <p:spPr>
          <a:prstGeom prst="rect">
            <a:avLst/>
          </a:prstGeom>
        </p:spPr>
        <p:txBody>
          <a:bodyPr/>
          <a:lstStyle/>
          <a:p>
            <a:pPr/>
            <a:r>
              <a:t>How do we implement replication? Let’s see the classic protocol for replicated data between two machines, and maintaining sequential consistency. Sequential consistency is a fancy way of saying, effectively, that clients can read and write data as if they were interacting with a single server, rather than multiple. The property that we need to guarantee is that before we acknowledge the update to 5, we need to ensure that it’s acknowledged by all machines. A simplification of this protocol, then, is: we provisionally update the value to 5, ask the replica to update it, and only once the replica acknowledge the update, we acknowledge it too. Future reads are then guaranteed to see that new value.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7" name="Shape 597"/>
          <p:cNvSpPr/>
          <p:nvPr>
            <p:ph type="sldImg"/>
          </p:nvPr>
        </p:nvSpPr>
        <p:spPr>
          <a:prstGeom prst="rect">
            <a:avLst/>
          </a:prstGeom>
        </p:spPr>
        <p:txBody>
          <a:bodyPr/>
          <a:lstStyle/>
          <a:p>
            <a:pPr/>
          </a:p>
        </p:txBody>
      </p:sp>
      <p:sp>
        <p:nvSpPr>
          <p:cNvPr id="598" name="Shape 598"/>
          <p:cNvSpPr/>
          <p:nvPr>
            <p:ph type="body" sz="quarter" idx="1"/>
          </p:nvPr>
        </p:nvSpPr>
        <p:spPr>
          <a:prstGeom prst="rect">
            <a:avLst/>
          </a:prstGeom>
        </p:spPr>
        <p:txBody>
          <a:bodyPr/>
          <a:lstStyle/>
          <a:p>
            <a:pPr/>
            <a:r>
              <a:t>We can talk more about this kind of failure when we talk about security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6" name="Shape 666"/>
          <p:cNvSpPr/>
          <p:nvPr>
            <p:ph type="sldImg"/>
          </p:nvPr>
        </p:nvSpPr>
        <p:spPr>
          <a:prstGeom prst="rect">
            <a:avLst/>
          </a:prstGeom>
        </p:spPr>
        <p:txBody>
          <a:bodyPr/>
          <a:lstStyle/>
          <a:p>
            <a:pPr/>
          </a:p>
        </p:txBody>
      </p:sp>
      <p:sp>
        <p:nvSpPr>
          <p:cNvPr id="667" name="Shape 667"/>
          <p:cNvSpPr/>
          <p:nvPr>
            <p:ph type="body" sz="quarter" idx="1"/>
          </p:nvPr>
        </p:nvSpPr>
        <p:spPr>
          <a:prstGeom prst="rect">
            <a:avLst/>
          </a:prstGeom>
        </p:spPr>
        <p:txBody>
          <a:bodyPr/>
          <a:lstStyle/>
          <a:p>
            <a:pPr/>
            <a:r>
              <a:t>Motivation: OK, so NFS is reading/writing who knows, 300MByte/sec. How do I do 900MByte/sec?</a:t>
            </a:r>
          </a:p>
          <a:p>
            <a:pPr/>
            <a:r>
              <a:t>Question: What parts of the NFS picture relate to bandwidth?</a:t>
            </a:r>
            <a:br/>
            <a:r>
              <a:t>Answer: Single NFS server constrains bandwidth to single-device I/O speeds. Can’t add more servers, because then have this replication problem</a:t>
            </a:r>
          </a:p>
          <a:p>
            <a:pPr/>
            <a:r>
              <a:t>Question: How can we trade latency for bandwidth?</a:t>
            </a:r>
          </a:p>
          <a:p>
            <a:pPr/>
            <a:r>
              <a:t>Answer: What if we had one special server that knew which servers knew about which files, then split up the files? Pay extra in terms of latency (more requests), but can scale bandwidth. It’s a solution that makes tiers of servers.</a:t>
            </a:r>
          </a:p>
          <a:p>
            <a:pPr/>
            <a:r>
              <a:t>Key insight: don’t provide same abstractions as filesystem. Not a POSIX interface, throw away the regular file system client, now use our own client, focus on appending to end of files, big streaming reads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9" name="Shape 749"/>
          <p:cNvSpPr/>
          <p:nvPr>
            <p:ph type="sldImg"/>
          </p:nvPr>
        </p:nvSpPr>
        <p:spPr>
          <a:prstGeom prst="rect">
            <a:avLst/>
          </a:prstGeom>
        </p:spPr>
        <p:txBody>
          <a:bodyPr/>
          <a:lstStyle/>
          <a:p>
            <a:pPr/>
          </a:p>
        </p:txBody>
      </p:sp>
      <p:sp>
        <p:nvSpPr>
          <p:cNvPr id="750" name="Shape 750"/>
          <p:cNvSpPr/>
          <p:nvPr>
            <p:ph type="body" sz="quarter" idx="1"/>
          </p:nvPr>
        </p:nvSpPr>
        <p:spPr>
          <a:prstGeom prst="rect">
            <a:avLst/>
          </a:prstGeom>
        </p:spPr>
        <p:txBody>
          <a:bodyPr/>
          <a:lstStyle/>
          <a:p>
            <a:pPr/>
            <a:r>
              <a:t>[Draw examples showing other clients, high throughput. Note still have latency of requests to master]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7" name="Shape 137"/>
          <p:cNvSpPr/>
          <p:nvPr>
            <p:ph type="sldImg"/>
          </p:nvPr>
        </p:nvSpPr>
        <p:spPr>
          <a:prstGeom prst="rect">
            <a:avLst/>
          </a:prstGeom>
        </p:spPr>
        <p:txBody>
          <a:bodyPr/>
          <a:lstStyle/>
          <a:p>
            <a:pPr/>
          </a:p>
        </p:txBody>
      </p:sp>
      <p:sp>
        <p:nvSpPr>
          <p:cNvPr id="138" name="Shape 138"/>
          <p:cNvSpPr/>
          <p:nvPr>
            <p:ph type="body" sz="quarter" idx="1"/>
          </p:nvPr>
        </p:nvSpPr>
        <p:spPr>
          <a:prstGeom prst="rect">
            <a:avLst/>
          </a:prstGeom>
        </p:spPr>
        <p:txBody>
          <a:bodyPr/>
          <a:lstStyle/>
          <a:p>
            <a:pPr/>
            <a:r>
              <a:t>Recall from last lesson, that we often turn to distributed systems to make our systems scale better, with higher throughput performance, lower latency, greater availability and fault tolerance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Shape 146"/>
          <p:cNvSpPr/>
          <p:nvPr>
            <p:ph type="sldImg"/>
          </p:nvPr>
        </p:nvSpPr>
        <p:spPr>
          <a:prstGeom prst="rect">
            <a:avLst/>
          </a:prstGeom>
        </p:spPr>
        <p:txBody>
          <a:bodyPr/>
          <a:lstStyle/>
          <a:p>
            <a:pPr/>
          </a:p>
        </p:txBody>
      </p:sp>
      <p:sp>
        <p:nvSpPr>
          <p:cNvPr id="147" name="Shape 147"/>
          <p:cNvSpPr/>
          <p:nvPr>
            <p:ph type="body" sz="quarter" idx="1"/>
          </p:nvPr>
        </p:nvSpPr>
        <p:spPr>
          <a:prstGeom prst="rect">
            <a:avLst/>
          </a:prstGeom>
        </p:spPr>
        <p:txBody>
          <a:bodyPr/>
          <a:lstStyle/>
          <a:p>
            <a:pPr/>
            <a:r>
              <a:t>But, remember that there are limitations that can make it hard for us to get those nice things. For instance: introducing a network into our system can bring new headaches, and today, we’ll see how these fallacies - particularly that the network is reliable -  can bite us hard.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Shape 160"/>
          <p:cNvSpPr/>
          <p:nvPr>
            <p:ph type="sldImg"/>
          </p:nvPr>
        </p:nvSpPr>
        <p:spPr>
          <a:prstGeom prst="rect">
            <a:avLst/>
          </a:prstGeom>
        </p:spPr>
        <p:txBody>
          <a:bodyPr/>
          <a:lstStyle/>
          <a:p>
            <a:pPr/>
          </a:p>
        </p:txBody>
      </p:sp>
      <p:sp>
        <p:nvSpPr>
          <p:cNvPr id="161" name="Shape 161"/>
          <p:cNvSpPr/>
          <p:nvPr>
            <p:ph type="body" sz="quarter" idx="1"/>
          </p:nvPr>
        </p:nvSpPr>
        <p:spPr>
          <a:prstGeom prst="rect">
            <a:avLst/>
          </a:prstGeom>
        </p:spPr>
        <p:txBody>
          <a:bodyPr/>
          <a:lstStyle/>
          <a:p>
            <a:pPr/>
            <a:r>
              <a:t>Partitioning is the simplest strategy that we can employ to improve the scalability of our system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With partitioning, we divide up data in some (hopefully logical) way. Deciding how to split this data into partitions can be a tricky problem. One easy way to do this is to use some property of the data: if we have 200 records, and they are indexed from 0… 200, you could envision putting the first 100 on one server, and the next 200 on another. Or, split student records by last name: A..N on one server and O..Z on another.</a:t>
            </a:r>
          </a:p>
          <a:p>
            <a:pPr/>
            <a:r>
              <a:t>This can improve scalability because we can now process more requests concurrently: each server holds some subset of our data, and if clients want to touch different pieces of that dataset, they can interact with different machines. Even if one server goes down, the rest of the data would still be available.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Shape 198"/>
          <p:cNvSpPr/>
          <p:nvPr>
            <p:ph type="sldImg"/>
          </p:nvPr>
        </p:nvSpPr>
        <p:spPr>
          <a:prstGeom prst="rect">
            <a:avLst/>
          </a:prstGeom>
        </p:spPr>
        <p:txBody>
          <a:bodyPr/>
          <a:lstStyle/>
          <a:p>
            <a:pPr/>
          </a:p>
        </p:txBody>
      </p:sp>
      <p:sp>
        <p:nvSpPr>
          <p:cNvPr id="199" name="Shape 199"/>
          <p:cNvSpPr/>
          <p:nvPr>
            <p:ph type="body" sz="quarter" idx="1"/>
          </p:nvPr>
        </p:nvSpPr>
        <p:spPr>
          <a:prstGeom prst="rect">
            <a:avLst/>
          </a:prstGeom>
        </p:spPr>
        <p:txBody>
          <a:bodyPr/>
          <a:lstStyle/>
          <a:p>
            <a:pPr/>
            <a:r>
              <a:t>The other recurring solution employed in distributed systems is replication: where we take our service, and take all of that data</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r>
              <a:t>And replicate it to multiple servers. In this model, our entire service (and all of the data) is replicated across multiple servers. Ideally, either server can process any request. Hence, we can increase the fault tolerance and performance of our system by having multiple machines that can process requests concurrently, and if one fails, the other can continue to process requests. We can even use this scheme to reduce latency, by placing these replicas in geographically diverse areas. If our replica is physically closer to a client, then it will take less time for a request to get to our server, and a response to get back to the client.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Of course, most distributed systems combine both partitioning and replication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Shape 256"/>
          <p:cNvSpPr/>
          <p:nvPr>
            <p:ph type="sldImg"/>
          </p:nvPr>
        </p:nvSpPr>
        <p:spPr>
          <a:prstGeom prst="rect">
            <a:avLst/>
          </a:prstGeom>
        </p:spPr>
        <p:txBody>
          <a:bodyPr/>
          <a:lstStyle/>
          <a:p>
            <a:pPr/>
          </a:p>
        </p:txBody>
      </p:sp>
      <p:sp>
        <p:nvSpPr>
          <p:cNvPr id="257" name="Shape 257"/>
          <p:cNvSpPr/>
          <p:nvPr>
            <p:ph type="body" sz="quarter" idx="1"/>
          </p:nvPr>
        </p:nvSpPr>
        <p:spPr>
          <a:prstGeom prst="rect">
            <a:avLst/>
          </a:prstGeom>
        </p:spPr>
        <p:txBody>
          <a:bodyPr/>
          <a:lstStyle/>
          <a:p>
            <a:pPr/>
            <a:r>
              <a:t>Where we partition our data, and then replicate those partitions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6"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97"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98"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6"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0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1" name="Slide Title"/>
          <p:cNvSpPr txBox="1"/>
          <p:nvPr>
            <p:ph type="title" hasCustomPrompt="1"/>
          </p:nvPr>
        </p:nvSpPr>
        <p:spPr>
          <a:prstGeom prst="rect">
            <a:avLst/>
          </a:prstGeom>
        </p:spPr>
        <p:txBody>
          <a:bodyPr/>
          <a:lstStyle/>
          <a:p>
            <a:pPr/>
            <a:r>
              <a:t>Slide Title</a:t>
            </a:r>
          </a:p>
        </p:txBody>
      </p:sp>
      <p:sp>
        <p:nvSpPr>
          <p:cNvPr id="22"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2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3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3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3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3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4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4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4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4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52"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5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60"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61"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62"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70"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78"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79"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87"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88"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creativecommons.org/licenses/by-sa/4.0/"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2.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tif"/></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tif"/><Relationship Id="rId5" Type="http://schemas.openxmlformats.org/officeDocument/2006/relationships/image" Target="../media/image2.tif"/></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2.tif"/></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2.tif"/></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tif"/></Relationships>

</file>

<file path=ppt/slides/_rels/slide2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reativecommons.org/licenses/by-sa/4.0/"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tif"/></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Jonathan Bell, John Boyland, Mitch Wand…"/>
          <p:cNvSpPr txBox="1"/>
          <p:nvPr>
            <p:ph type="body" idx="21"/>
          </p:nvPr>
        </p:nvSpPr>
        <p:spPr>
          <a:xfrm>
            <a:off x="1201340" y="11177783"/>
            <a:ext cx="21971003" cy="1959509"/>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br/>
            <a:r>
              <a:t>© 2021, released under </a:t>
            </a:r>
            <a:r>
              <a:rPr u="sng">
                <a:hlinkClick r:id="rId3" invalidUrl="" action="" tgtFrame="" tooltip="" history="1" highlightClick="0" endSnd="0"/>
              </a:rPr>
              <a:t>CC BY-SA</a:t>
            </a:r>
          </a:p>
        </p:txBody>
      </p:sp>
      <p:sp>
        <p:nvSpPr>
          <p:cNvPr id="124" name="CS 4530 &amp; CS 5500…"/>
          <p:cNvSpPr txBox="1"/>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9.2: Strategies for Engineering Distributed Software"/>
          <p:cNvSpPr txBox="1"/>
          <p:nvPr>
            <p:ph type="subTitle" sz="quarter" idx="1"/>
          </p:nvPr>
        </p:nvSpPr>
        <p:spPr>
          <a:prstGeom prst="rect">
            <a:avLst/>
          </a:prstGeom>
        </p:spPr>
        <p:txBody>
          <a:bodyPr/>
          <a:lstStyle/>
          <a:p>
            <a:pPr/>
            <a:r>
              <a:t>Lecture 9.2: Strategies for Engineering Distributed Software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Partitioning + Replication"/>
          <p:cNvSpPr txBox="1"/>
          <p:nvPr>
            <p:ph type="title"/>
          </p:nvPr>
        </p:nvSpPr>
        <p:spPr>
          <a:prstGeom prst="rect">
            <a:avLst/>
          </a:prstGeom>
        </p:spPr>
        <p:txBody>
          <a:bodyPr/>
          <a:lstStyle/>
          <a:p>
            <a:pPr/>
            <a:r>
              <a:t>Partitioning + Replication</a:t>
            </a:r>
          </a:p>
        </p:txBody>
      </p:sp>
      <p:sp>
        <p:nvSpPr>
          <p:cNvPr id="223" name="Slide Subtitle"/>
          <p:cNvSpPr txBox="1"/>
          <p:nvPr>
            <p:ph type="body" idx="21"/>
          </p:nvPr>
        </p:nvSpPr>
        <p:spPr>
          <a:prstGeom prst="rect">
            <a:avLst/>
          </a:prstGeom>
        </p:spPr>
        <p:txBody>
          <a:bodyPr/>
          <a:lstStyle/>
          <a:p>
            <a:pPr/>
          </a:p>
        </p:txBody>
      </p:sp>
      <p:sp>
        <p:nvSpPr>
          <p:cNvPr id="224" name="Slide bullet text"/>
          <p:cNvSpPr txBox="1"/>
          <p:nvPr>
            <p:ph type="body" idx="1"/>
          </p:nvPr>
        </p:nvSpPr>
        <p:spPr>
          <a:prstGeom prst="rect">
            <a:avLst/>
          </a:prstGeom>
        </p:spPr>
        <p:txBody>
          <a:bodyPr/>
          <a:lstStyle/>
          <a:p>
            <a:pPr/>
          </a:p>
        </p:txBody>
      </p:sp>
      <p:pic>
        <p:nvPicPr>
          <p:cNvPr id="225" name="Image" descr="Image"/>
          <p:cNvPicPr>
            <a:picLocks noChangeAspect="1"/>
          </p:cNvPicPr>
          <p:nvPr/>
        </p:nvPicPr>
        <p:blipFill>
          <a:blip r:embed="rId3">
            <a:extLst/>
          </a:blip>
          <a:stretch>
            <a:fillRect/>
          </a:stretch>
        </p:blipFill>
        <p:spPr>
          <a:xfrm>
            <a:off x="9732076" y="2459280"/>
            <a:ext cx="4919848" cy="4919848"/>
          </a:xfrm>
          <a:prstGeom prst="rect">
            <a:avLst/>
          </a:prstGeom>
          <a:ln w="12700">
            <a:miter lim="400000"/>
          </a:ln>
        </p:spPr>
      </p:pic>
      <p:sp>
        <p:nvSpPr>
          <p:cNvPr id="226" name="A"/>
          <p:cNvSpPr/>
          <p:nvPr/>
        </p:nvSpPr>
        <p:spPr>
          <a:xfrm>
            <a:off x="10149451" y="5422082"/>
            <a:ext cx="1785939" cy="178593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227" name="B"/>
          <p:cNvSpPr/>
          <p:nvPr/>
        </p:nvSpPr>
        <p:spPr>
          <a:xfrm>
            <a:off x="12448610" y="5422082"/>
            <a:ext cx="1785939" cy="1785939"/>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Partitioning + Replication"/>
          <p:cNvSpPr txBox="1"/>
          <p:nvPr>
            <p:ph type="title"/>
          </p:nvPr>
        </p:nvSpPr>
        <p:spPr>
          <a:prstGeom prst="rect">
            <a:avLst/>
          </a:prstGeom>
        </p:spPr>
        <p:txBody>
          <a:bodyPr/>
          <a:lstStyle/>
          <a:p>
            <a:pPr/>
            <a:r>
              <a:t>Partitioning + Replication</a:t>
            </a:r>
          </a:p>
        </p:txBody>
      </p:sp>
      <p:sp>
        <p:nvSpPr>
          <p:cNvPr id="232" name="Slide Subtitle"/>
          <p:cNvSpPr txBox="1"/>
          <p:nvPr>
            <p:ph type="body" idx="21"/>
          </p:nvPr>
        </p:nvSpPr>
        <p:spPr>
          <a:prstGeom prst="rect">
            <a:avLst/>
          </a:prstGeom>
        </p:spPr>
        <p:txBody>
          <a:bodyPr/>
          <a:lstStyle/>
          <a:p>
            <a:pPr/>
          </a:p>
        </p:txBody>
      </p:sp>
      <p:sp>
        <p:nvSpPr>
          <p:cNvPr id="233" name="Slide bullet text"/>
          <p:cNvSpPr txBox="1"/>
          <p:nvPr>
            <p:ph type="body" idx="1"/>
          </p:nvPr>
        </p:nvSpPr>
        <p:spPr>
          <a:prstGeom prst="rect">
            <a:avLst/>
          </a:prstGeom>
        </p:spPr>
        <p:txBody>
          <a:bodyPr/>
          <a:lstStyle/>
          <a:p>
            <a:pPr/>
          </a:p>
        </p:txBody>
      </p:sp>
      <p:grpSp>
        <p:nvGrpSpPr>
          <p:cNvPr id="255" name="Group"/>
          <p:cNvGrpSpPr/>
          <p:nvPr/>
        </p:nvGrpSpPr>
        <p:grpSpPr>
          <a:xfrm>
            <a:off x="2670440" y="3845000"/>
            <a:ext cx="18589557" cy="9538098"/>
            <a:chOff x="0" y="0"/>
            <a:chExt cx="18589555" cy="9538096"/>
          </a:xfrm>
        </p:grpSpPr>
        <p:pic>
          <p:nvPicPr>
            <p:cNvPr id="234" name="Image" descr="Image"/>
            <p:cNvPicPr>
              <a:picLocks noChangeAspect="1"/>
            </p:cNvPicPr>
            <p:nvPr/>
          </p:nvPicPr>
          <p:blipFill>
            <a:blip r:embed="rId3">
              <a:extLst/>
            </a:blip>
            <a:stretch>
              <a:fillRect/>
            </a:stretch>
          </p:blipFill>
          <p:spPr>
            <a:xfrm>
              <a:off x="0" y="0"/>
              <a:ext cx="18589556" cy="9538097"/>
            </a:xfrm>
            <a:prstGeom prst="rect">
              <a:avLst/>
            </a:prstGeom>
            <a:ln w="12700" cap="flat">
              <a:noFill/>
              <a:miter lim="400000"/>
            </a:ln>
            <a:effectLst/>
          </p:spPr>
        </p:pic>
        <p:sp>
          <p:nvSpPr>
            <p:cNvPr id="235" name="Line"/>
            <p:cNvSpPr/>
            <p:nvPr/>
          </p:nvSpPr>
          <p:spPr>
            <a:xfrm>
              <a:off x="5177464" y="5812464"/>
              <a:ext cx="9090339" cy="1"/>
            </a:xfrm>
            <a:prstGeom prst="line">
              <a:avLst/>
            </a:prstGeom>
            <a:noFill/>
            <a:ln w="889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236" name="Line"/>
            <p:cNvSpPr/>
            <p:nvPr/>
          </p:nvSpPr>
          <p:spPr>
            <a:xfrm>
              <a:off x="4566485" y="2150927"/>
              <a:ext cx="9090340" cy="1"/>
            </a:xfrm>
            <a:prstGeom prst="line">
              <a:avLst/>
            </a:prstGeom>
            <a:noFill/>
            <a:ln w="889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pic>
          <p:nvPicPr>
            <p:cNvPr id="237" name="Image" descr="Image"/>
            <p:cNvPicPr>
              <a:picLocks noChangeAspect="1"/>
            </p:cNvPicPr>
            <p:nvPr/>
          </p:nvPicPr>
          <p:blipFill>
            <a:blip r:embed="rId4">
              <a:extLst/>
            </a:blip>
            <a:stretch>
              <a:fillRect/>
            </a:stretch>
          </p:blipFill>
          <p:spPr>
            <a:xfrm>
              <a:off x="7498720" y="10172"/>
              <a:ext cx="3592115" cy="3592115"/>
            </a:xfrm>
            <a:prstGeom prst="rect">
              <a:avLst/>
            </a:prstGeom>
            <a:ln w="12700" cap="flat">
              <a:noFill/>
              <a:miter lim="400000"/>
            </a:ln>
            <a:effectLst/>
          </p:spPr>
        </p:pic>
        <p:pic>
          <p:nvPicPr>
            <p:cNvPr id="238" name="Image" descr="Image"/>
            <p:cNvPicPr>
              <a:picLocks noChangeAspect="1"/>
            </p:cNvPicPr>
            <p:nvPr/>
          </p:nvPicPr>
          <p:blipFill>
            <a:blip r:embed="rId4">
              <a:extLst/>
            </a:blip>
            <a:stretch>
              <a:fillRect/>
            </a:stretch>
          </p:blipFill>
          <p:spPr>
            <a:xfrm>
              <a:off x="7498720" y="4443617"/>
              <a:ext cx="3592115" cy="3592115"/>
            </a:xfrm>
            <a:prstGeom prst="rect">
              <a:avLst/>
            </a:prstGeom>
            <a:ln w="12700" cap="flat">
              <a:noFill/>
              <a:miter lim="400000"/>
            </a:ln>
            <a:effectLst/>
          </p:spPr>
        </p:pic>
        <p:sp>
          <p:nvSpPr>
            <p:cNvPr id="239" name="A…"/>
            <p:cNvSpPr/>
            <p:nvPr/>
          </p:nvSpPr>
          <p:spPr>
            <a:xfrm>
              <a:off x="7802528" y="2304571"/>
              <a:ext cx="1278885" cy="1785939"/>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40" name="B [A…N]"/>
            <p:cNvSpPr/>
            <p:nvPr/>
          </p:nvSpPr>
          <p:spPr>
            <a:xfrm>
              <a:off x="9355780" y="2304571"/>
              <a:ext cx="1431247" cy="1785939"/>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pPr/>
              <a:r>
                <a:t>B [A…N]</a:t>
              </a:r>
            </a:p>
          </p:txBody>
        </p:sp>
        <p:sp>
          <p:nvSpPr>
            <p:cNvPr id="241" name="A…"/>
            <p:cNvSpPr/>
            <p:nvPr/>
          </p:nvSpPr>
          <p:spPr>
            <a:xfrm>
              <a:off x="7870205" y="6738017"/>
              <a:ext cx="1278885" cy="1785938"/>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42" name="B [O…Z]"/>
            <p:cNvSpPr/>
            <p:nvPr/>
          </p:nvSpPr>
          <p:spPr>
            <a:xfrm>
              <a:off x="9288102" y="6738017"/>
              <a:ext cx="1431247" cy="1785938"/>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pPr/>
              <a:r>
                <a:t>B [O…Z]</a:t>
              </a:r>
            </a:p>
          </p:txBody>
        </p:sp>
        <p:pic>
          <p:nvPicPr>
            <p:cNvPr id="243" name="Image" descr="Image"/>
            <p:cNvPicPr>
              <a:picLocks noChangeAspect="1"/>
            </p:cNvPicPr>
            <p:nvPr/>
          </p:nvPicPr>
          <p:blipFill>
            <a:blip r:embed="rId4">
              <a:extLst/>
            </a:blip>
            <a:stretch>
              <a:fillRect/>
            </a:stretch>
          </p:blipFill>
          <p:spPr>
            <a:xfrm>
              <a:off x="2041271" y="254284"/>
              <a:ext cx="3592114" cy="3592115"/>
            </a:xfrm>
            <a:prstGeom prst="rect">
              <a:avLst/>
            </a:prstGeom>
            <a:ln w="12700" cap="flat">
              <a:noFill/>
              <a:miter lim="400000"/>
            </a:ln>
            <a:effectLst/>
          </p:spPr>
        </p:pic>
        <p:pic>
          <p:nvPicPr>
            <p:cNvPr id="244" name="Image" descr="Image"/>
            <p:cNvPicPr>
              <a:picLocks noChangeAspect="1"/>
            </p:cNvPicPr>
            <p:nvPr/>
          </p:nvPicPr>
          <p:blipFill>
            <a:blip r:embed="rId4">
              <a:extLst/>
            </a:blip>
            <a:stretch>
              <a:fillRect/>
            </a:stretch>
          </p:blipFill>
          <p:spPr>
            <a:xfrm>
              <a:off x="2041271" y="4454337"/>
              <a:ext cx="3592114" cy="3592114"/>
            </a:xfrm>
            <a:prstGeom prst="rect">
              <a:avLst/>
            </a:prstGeom>
            <a:ln w="12700" cap="flat">
              <a:noFill/>
              <a:miter lim="400000"/>
            </a:ln>
            <a:effectLst/>
          </p:spPr>
        </p:pic>
        <p:sp>
          <p:nvSpPr>
            <p:cNvPr id="245" name="A…"/>
            <p:cNvSpPr/>
            <p:nvPr/>
          </p:nvSpPr>
          <p:spPr>
            <a:xfrm>
              <a:off x="2345079" y="2548683"/>
              <a:ext cx="1278885" cy="1785939"/>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46" name="B [A…N]"/>
            <p:cNvSpPr/>
            <p:nvPr/>
          </p:nvSpPr>
          <p:spPr>
            <a:xfrm>
              <a:off x="3898330" y="2548683"/>
              <a:ext cx="1431248" cy="1785939"/>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pPr/>
              <a:r>
                <a:t>B [A…N]</a:t>
              </a:r>
            </a:p>
          </p:txBody>
        </p:sp>
        <p:sp>
          <p:nvSpPr>
            <p:cNvPr id="247" name="A…"/>
            <p:cNvSpPr/>
            <p:nvPr/>
          </p:nvSpPr>
          <p:spPr>
            <a:xfrm>
              <a:off x="2412755" y="6748736"/>
              <a:ext cx="1278885" cy="1785939"/>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48" name="B [O…Z]"/>
            <p:cNvSpPr/>
            <p:nvPr/>
          </p:nvSpPr>
          <p:spPr>
            <a:xfrm>
              <a:off x="3830652" y="6748736"/>
              <a:ext cx="1431247" cy="1785939"/>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pPr/>
              <a:r>
                <a:t>B [O…Z]</a:t>
              </a:r>
            </a:p>
          </p:txBody>
        </p:sp>
        <p:pic>
          <p:nvPicPr>
            <p:cNvPr id="249" name="Image" descr="Image"/>
            <p:cNvPicPr>
              <a:picLocks noChangeAspect="1"/>
            </p:cNvPicPr>
            <p:nvPr/>
          </p:nvPicPr>
          <p:blipFill>
            <a:blip r:embed="rId4">
              <a:extLst/>
            </a:blip>
            <a:stretch>
              <a:fillRect/>
            </a:stretch>
          </p:blipFill>
          <p:spPr>
            <a:xfrm>
              <a:off x="12956171" y="10172"/>
              <a:ext cx="3592114" cy="3592115"/>
            </a:xfrm>
            <a:prstGeom prst="rect">
              <a:avLst/>
            </a:prstGeom>
            <a:ln w="12700" cap="flat">
              <a:noFill/>
              <a:miter lim="400000"/>
            </a:ln>
            <a:effectLst/>
          </p:spPr>
        </p:pic>
        <p:sp>
          <p:nvSpPr>
            <p:cNvPr id="250" name="A…"/>
            <p:cNvSpPr/>
            <p:nvPr/>
          </p:nvSpPr>
          <p:spPr>
            <a:xfrm>
              <a:off x="13259978" y="2304571"/>
              <a:ext cx="1278885" cy="1785939"/>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51" name="B [A…N]"/>
            <p:cNvSpPr/>
            <p:nvPr/>
          </p:nvSpPr>
          <p:spPr>
            <a:xfrm>
              <a:off x="14813230" y="2304571"/>
              <a:ext cx="1431248" cy="1785939"/>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pPr/>
              <a:r>
                <a:t>B [A…N]</a:t>
              </a:r>
            </a:p>
          </p:txBody>
        </p:sp>
        <p:pic>
          <p:nvPicPr>
            <p:cNvPr id="252" name="Image" descr="Image"/>
            <p:cNvPicPr>
              <a:picLocks noChangeAspect="1"/>
            </p:cNvPicPr>
            <p:nvPr/>
          </p:nvPicPr>
          <p:blipFill>
            <a:blip r:embed="rId4">
              <a:extLst/>
            </a:blip>
            <a:stretch>
              <a:fillRect/>
            </a:stretch>
          </p:blipFill>
          <p:spPr>
            <a:xfrm>
              <a:off x="12956171" y="4199505"/>
              <a:ext cx="3592114" cy="3592115"/>
            </a:xfrm>
            <a:prstGeom prst="rect">
              <a:avLst/>
            </a:prstGeom>
            <a:ln w="12700" cap="flat">
              <a:noFill/>
              <a:miter lim="400000"/>
            </a:ln>
            <a:effectLst/>
          </p:spPr>
        </p:pic>
        <p:sp>
          <p:nvSpPr>
            <p:cNvPr id="253" name="A…"/>
            <p:cNvSpPr/>
            <p:nvPr/>
          </p:nvSpPr>
          <p:spPr>
            <a:xfrm>
              <a:off x="13327656" y="6493905"/>
              <a:ext cx="1278885" cy="1785939"/>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54" name="B [O…Z]"/>
            <p:cNvSpPr/>
            <p:nvPr/>
          </p:nvSpPr>
          <p:spPr>
            <a:xfrm>
              <a:off x="14745552" y="6493905"/>
              <a:ext cx="1431248" cy="1785939"/>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pPr/>
              <a:r>
                <a:t>B [O…Z]</a:t>
              </a:r>
            </a:p>
          </p:txBody>
        </p:sp>
      </p:gr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Rectangle"/>
          <p:cNvSpPr/>
          <p:nvPr/>
        </p:nvSpPr>
        <p:spPr>
          <a:xfrm>
            <a:off x="3268754" y="2438901"/>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60" name="Partitioning + Replication"/>
          <p:cNvSpPr txBox="1"/>
          <p:nvPr>
            <p:ph type="title"/>
          </p:nvPr>
        </p:nvSpPr>
        <p:spPr>
          <a:prstGeom prst="rect">
            <a:avLst/>
          </a:prstGeom>
        </p:spPr>
        <p:txBody>
          <a:bodyPr/>
          <a:lstStyle/>
          <a:p>
            <a:pPr/>
            <a:r>
              <a:t>Partitioning + Replication</a:t>
            </a:r>
          </a:p>
        </p:txBody>
      </p:sp>
      <p:sp>
        <p:nvSpPr>
          <p:cNvPr id="261" name="Rectangle"/>
          <p:cNvSpPr/>
          <p:nvPr/>
        </p:nvSpPr>
        <p:spPr>
          <a:xfrm>
            <a:off x="12498823" y="2438901"/>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pic>
        <p:nvPicPr>
          <p:cNvPr id="262" name="Image" descr="Image"/>
          <p:cNvPicPr>
            <a:picLocks noChangeAspect="1"/>
          </p:cNvPicPr>
          <p:nvPr/>
        </p:nvPicPr>
        <p:blipFill>
          <a:blip r:embed="rId3">
            <a:extLst/>
          </a:blip>
          <a:stretch>
            <a:fillRect/>
          </a:stretch>
        </p:blipFill>
        <p:spPr>
          <a:xfrm>
            <a:off x="12330763" y="2550872"/>
            <a:ext cx="8704423" cy="4466144"/>
          </a:xfrm>
          <a:prstGeom prst="rect">
            <a:avLst/>
          </a:prstGeom>
          <a:ln w="12700">
            <a:miter lim="400000"/>
          </a:ln>
        </p:spPr>
      </p:pic>
      <p:sp>
        <p:nvSpPr>
          <p:cNvPr id="263" name="Line"/>
          <p:cNvSpPr/>
          <p:nvPr/>
        </p:nvSpPr>
        <p:spPr>
          <a:xfrm>
            <a:off x="14600612" y="5337680"/>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264" name="Line"/>
          <p:cNvSpPr/>
          <p:nvPr/>
        </p:nvSpPr>
        <p:spPr>
          <a:xfrm>
            <a:off x="14291605" y="3485832"/>
            <a:ext cx="4597503"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pic>
        <p:nvPicPr>
          <p:cNvPr id="265" name="Image" descr="Image"/>
          <p:cNvPicPr>
            <a:picLocks noChangeAspect="1"/>
          </p:cNvPicPr>
          <p:nvPr/>
        </p:nvPicPr>
        <p:blipFill>
          <a:blip r:embed="rId4">
            <a:extLst/>
          </a:blip>
          <a:stretch>
            <a:fillRect/>
          </a:stretch>
        </p:blipFill>
        <p:spPr>
          <a:xfrm>
            <a:off x="15774606" y="2403130"/>
            <a:ext cx="1816738" cy="1816738"/>
          </a:xfrm>
          <a:prstGeom prst="rect">
            <a:avLst/>
          </a:prstGeom>
          <a:ln w="12700">
            <a:miter lim="400000"/>
          </a:ln>
        </p:spPr>
      </p:pic>
      <p:pic>
        <p:nvPicPr>
          <p:cNvPr id="266" name="Image" descr="Image"/>
          <p:cNvPicPr>
            <a:picLocks noChangeAspect="1"/>
          </p:cNvPicPr>
          <p:nvPr/>
        </p:nvPicPr>
        <p:blipFill>
          <a:blip r:embed="rId4">
            <a:extLst/>
          </a:blip>
          <a:stretch>
            <a:fillRect/>
          </a:stretch>
        </p:blipFill>
        <p:spPr>
          <a:xfrm>
            <a:off x="15774606" y="4645376"/>
            <a:ext cx="1816738" cy="1816737"/>
          </a:xfrm>
          <a:prstGeom prst="rect">
            <a:avLst/>
          </a:prstGeom>
          <a:ln w="12700">
            <a:miter lim="400000"/>
          </a:ln>
        </p:spPr>
      </p:pic>
      <p:sp>
        <p:nvSpPr>
          <p:cNvPr id="267" name="A…"/>
          <p:cNvSpPr/>
          <p:nvPr/>
        </p:nvSpPr>
        <p:spPr>
          <a:xfrm>
            <a:off x="15928257" y="3563539"/>
            <a:ext cx="646805"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68" name="B [A…N]"/>
          <p:cNvSpPr/>
          <p:nvPr/>
        </p:nvSpPr>
        <p:spPr>
          <a:xfrm>
            <a:off x="16713826" y="3563539"/>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pPr/>
            <a:r>
              <a:t>B [A…N]</a:t>
            </a:r>
          </a:p>
        </p:txBody>
      </p:sp>
      <p:sp>
        <p:nvSpPr>
          <p:cNvPr id="269" name="A…"/>
          <p:cNvSpPr/>
          <p:nvPr/>
        </p:nvSpPr>
        <p:spPr>
          <a:xfrm>
            <a:off x="15962486" y="5805784"/>
            <a:ext cx="646805" cy="903252"/>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70" name="B [O…Z]"/>
          <p:cNvSpPr/>
          <p:nvPr/>
        </p:nvSpPr>
        <p:spPr>
          <a:xfrm>
            <a:off x="16679597" y="5805784"/>
            <a:ext cx="723864" cy="903252"/>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pPr/>
            <a:r>
              <a:t>B [O…Z]</a:t>
            </a:r>
          </a:p>
        </p:txBody>
      </p:sp>
      <p:pic>
        <p:nvPicPr>
          <p:cNvPr id="271" name="Image" descr="Image"/>
          <p:cNvPicPr>
            <a:picLocks noChangeAspect="1"/>
          </p:cNvPicPr>
          <p:nvPr/>
        </p:nvPicPr>
        <p:blipFill>
          <a:blip r:embed="rId4">
            <a:extLst/>
          </a:blip>
          <a:stretch>
            <a:fillRect/>
          </a:stretch>
        </p:blipFill>
        <p:spPr>
          <a:xfrm>
            <a:off x="13014461" y="2526591"/>
            <a:ext cx="1816738" cy="1816738"/>
          </a:xfrm>
          <a:prstGeom prst="rect">
            <a:avLst/>
          </a:prstGeom>
          <a:ln w="12700">
            <a:miter lim="400000"/>
          </a:ln>
        </p:spPr>
      </p:pic>
      <p:pic>
        <p:nvPicPr>
          <p:cNvPr id="272" name="Image" descr="Image"/>
          <p:cNvPicPr>
            <a:picLocks noChangeAspect="1"/>
          </p:cNvPicPr>
          <p:nvPr/>
        </p:nvPicPr>
        <p:blipFill>
          <a:blip r:embed="rId4">
            <a:extLst/>
          </a:blip>
          <a:stretch>
            <a:fillRect/>
          </a:stretch>
        </p:blipFill>
        <p:spPr>
          <a:xfrm>
            <a:off x="13014461" y="4650798"/>
            <a:ext cx="1816738" cy="1816738"/>
          </a:xfrm>
          <a:prstGeom prst="rect">
            <a:avLst/>
          </a:prstGeom>
          <a:ln w="12700">
            <a:miter lim="400000"/>
          </a:ln>
        </p:spPr>
      </p:pic>
      <p:sp>
        <p:nvSpPr>
          <p:cNvPr id="273" name="A…"/>
          <p:cNvSpPr/>
          <p:nvPr/>
        </p:nvSpPr>
        <p:spPr>
          <a:xfrm>
            <a:off x="13168114" y="3687000"/>
            <a:ext cx="646805"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74" name="B [A…N]"/>
          <p:cNvSpPr/>
          <p:nvPr/>
        </p:nvSpPr>
        <p:spPr>
          <a:xfrm>
            <a:off x="13953681" y="3687000"/>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pPr/>
            <a:r>
              <a:t>B [A…N]</a:t>
            </a:r>
          </a:p>
        </p:txBody>
      </p:sp>
      <p:sp>
        <p:nvSpPr>
          <p:cNvPr id="275" name="A…"/>
          <p:cNvSpPr/>
          <p:nvPr/>
        </p:nvSpPr>
        <p:spPr>
          <a:xfrm>
            <a:off x="13202341" y="5811206"/>
            <a:ext cx="646806"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76" name="B [O…Z]"/>
          <p:cNvSpPr/>
          <p:nvPr/>
        </p:nvSpPr>
        <p:spPr>
          <a:xfrm>
            <a:off x="13919452" y="5811206"/>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pPr/>
            <a:r>
              <a:t>B [O…Z]</a:t>
            </a:r>
          </a:p>
        </p:txBody>
      </p:sp>
      <p:pic>
        <p:nvPicPr>
          <p:cNvPr id="277" name="Image" descr="Image"/>
          <p:cNvPicPr>
            <a:picLocks noChangeAspect="1"/>
          </p:cNvPicPr>
          <p:nvPr/>
        </p:nvPicPr>
        <p:blipFill>
          <a:blip r:embed="rId4">
            <a:extLst/>
          </a:blip>
          <a:stretch>
            <a:fillRect/>
          </a:stretch>
        </p:blipFill>
        <p:spPr>
          <a:xfrm>
            <a:off x="18534749" y="2403130"/>
            <a:ext cx="1816738" cy="1816738"/>
          </a:xfrm>
          <a:prstGeom prst="rect">
            <a:avLst/>
          </a:prstGeom>
          <a:ln w="12700">
            <a:miter lim="400000"/>
          </a:ln>
        </p:spPr>
      </p:pic>
      <p:sp>
        <p:nvSpPr>
          <p:cNvPr id="278" name="A…"/>
          <p:cNvSpPr/>
          <p:nvPr/>
        </p:nvSpPr>
        <p:spPr>
          <a:xfrm>
            <a:off x="18688401" y="3563539"/>
            <a:ext cx="646806"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79" name="B [A…N]"/>
          <p:cNvSpPr/>
          <p:nvPr/>
        </p:nvSpPr>
        <p:spPr>
          <a:xfrm>
            <a:off x="19473971" y="3563539"/>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pPr/>
            <a:r>
              <a:t>B [A…N]</a:t>
            </a:r>
          </a:p>
        </p:txBody>
      </p:sp>
      <p:pic>
        <p:nvPicPr>
          <p:cNvPr id="280" name="Image" descr="Image"/>
          <p:cNvPicPr>
            <a:picLocks noChangeAspect="1"/>
          </p:cNvPicPr>
          <p:nvPr/>
        </p:nvPicPr>
        <p:blipFill>
          <a:blip r:embed="rId4">
            <a:extLst/>
          </a:blip>
          <a:stretch>
            <a:fillRect/>
          </a:stretch>
        </p:blipFill>
        <p:spPr>
          <a:xfrm>
            <a:off x="18534749" y="4521915"/>
            <a:ext cx="1816738" cy="1816737"/>
          </a:xfrm>
          <a:prstGeom prst="rect">
            <a:avLst/>
          </a:prstGeom>
          <a:ln w="12700">
            <a:miter lim="400000"/>
          </a:ln>
        </p:spPr>
      </p:pic>
      <p:sp>
        <p:nvSpPr>
          <p:cNvPr id="281" name="A…"/>
          <p:cNvSpPr/>
          <p:nvPr/>
        </p:nvSpPr>
        <p:spPr>
          <a:xfrm>
            <a:off x="18722629" y="5682324"/>
            <a:ext cx="646805"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82" name="B [O…Z]"/>
          <p:cNvSpPr/>
          <p:nvPr/>
        </p:nvSpPr>
        <p:spPr>
          <a:xfrm>
            <a:off x="19439740" y="5682324"/>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pPr/>
            <a:r>
              <a:t>B [O…Z]</a:t>
            </a:r>
          </a:p>
        </p:txBody>
      </p:sp>
      <p:sp>
        <p:nvSpPr>
          <p:cNvPr id="283" name="Rectangle"/>
          <p:cNvSpPr/>
          <p:nvPr/>
        </p:nvSpPr>
        <p:spPr>
          <a:xfrm>
            <a:off x="12335526" y="8218162"/>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pic>
        <p:nvPicPr>
          <p:cNvPr id="284" name="Image" descr="Image"/>
          <p:cNvPicPr>
            <a:picLocks noChangeAspect="1"/>
          </p:cNvPicPr>
          <p:nvPr/>
        </p:nvPicPr>
        <p:blipFill>
          <a:blip r:embed="rId3">
            <a:extLst/>
          </a:blip>
          <a:stretch>
            <a:fillRect/>
          </a:stretch>
        </p:blipFill>
        <p:spPr>
          <a:xfrm>
            <a:off x="12167466" y="8330133"/>
            <a:ext cx="8704423" cy="4466144"/>
          </a:xfrm>
          <a:prstGeom prst="rect">
            <a:avLst/>
          </a:prstGeom>
          <a:ln w="12700">
            <a:miter lim="400000"/>
          </a:ln>
        </p:spPr>
      </p:pic>
      <p:sp>
        <p:nvSpPr>
          <p:cNvPr id="285" name="Line"/>
          <p:cNvSpPr/>
          <p:nvPr/>
        </p:nvSpPr>
        <p:spPr>
          <a:xfrm>
            <a:off x="14437315" y="11116940"/>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286" name="Line"/>
          <p:cNvSpPr/>
          <p:nvPr/>
        </p:nvSpPr>
        <p:spPr>
          <a:xfrm>
            <a:off x="14128309" y="9265092"/>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pic>
        <p:nvPicPr>
          <p:cNvPr id="287" name="Image" descr="Image"/>
          <p:cNvPicPr>
            <a:picLocks noChangeAspect="1"/>
          </p:cNvPicPr>
          <p:nvPr/>
        </p:nvPicPr>
        <p:blipFill>
          <a:blip r:embed="rId4">
            <a:extLst/>
          </a:blip>
          <a:stretch>
            <a:fillRect/>
          </a:stretch>
        </p:blipFill>
        <p:spPr>
          <a:xfrm>
            <a:off x="15611309" y="8182391"/>
            <a:ext cx="1816738" cy="1816738"/>
          </a:xfrm>
          <a:prstGeom prst="rect">
            <a:avLst/>
          </a:prstGeom>
          <a:ln w="12700">
            <a:miter lim="400000"/>
          </a:ln>
        </p:spPr>
      </p:pic>
      <p:pic>
        <p:nvPicPr>
          <p:cNvPr id="288" name="Image" descr="Image"/>
          <p:cNvPicPr>
            <a:picLocks noChangeAspect="1"/>
          </p:cNvPicPr>
          <p:nvPr/>
        </p:nvPicPr>
        <p:blipFill>
          <a:blip r:embed="rId4">
            <a:extLst/>
          </a:blip>
          <a:stretch>
            <a:fillRect/>
          </a:stretch>
        </p:blipFill>
        <p:spPr>
          <a:xfrm>
            <a:off x="15611309" y="10424636"/>
            <a:ext cx="1816738" cy="1816738"/>
          </a:xfrm>
          <a:prstGeom prst="rect">
            <a:avLst/>
          </a:prstGeom>
          <a:ln w="12700">
            <a:miter lim="400000"/>
          </a:ln>
        </p:spPr>
      </p:pic>
      <p:sp>
        <p:nvSpPr>
          <p:cNvPr id="289" name="A…"/>
          <p:cNvSpPr/>
          <p:nvPr/>
        </p:nvSpPr>
        <p:spPr>
          <a:xfrm>
            <a:off x="15764960" y="9342799"/>
            <a:ext cx="646805"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90" name="B [A…N]"/>
          <p:cNvSpPr/>
          <p:nvPr/>
        </p:nvSpPr>
        <p:spPr>
          <a:xfrm>
            <a:off x="16550529" y="9342799"/>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pPr/>
            <a:r>
              <a:t>B [A…N]</a:t>
            </a:r>
          </a:p>
        </p:txBody>
      </p:sp>
      <p:sp>
        <p:nvSpPr>
          <p:cNvPr id="291" name="A…"/>
          <p:cNvSpPr/>
          <p:nvPr/>
        </p:nvSpPr>
        <p:spPr>
          <a:xfrm>
            <a:off x="15799189" y="11585045"/>
            <a:ext cx="646805" cy="903252"/>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92" name="B [O…Z]"/>
          <p:cNvSpPr/>
          <p:nvPr/>
        </p:nvSpPr>
        <p:spPr>
          <a:xfrm>
            <a:off x="16516300" y="11585045"/>
            <a:ext cx="723864" cy="903252"/>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pPr/>
            <a:r>
              <a:t>B [O…Z]</a:t>
            </a:r>
          </a:p>
        </p:txBody>
      </p:sp>
      <p:pic>
        <p:nvPicPr>
          <p:cNvPr id="293" name="Image" descr="Image"/>
          <p:cNvPicPr>
            <a:picLocks noChangeAspect="1"/>
          </p:cNvPicPr>
          <p:nvPr/>
        </p:nvPicPr>
        <p:blipFill>
          <a:blip r:embed="rId4">
            <a:extLst/>
          </a:blip>
          <a:stretch>
            <a:fillRect/>
          </a:stretch>
        </p:blipFill>
        <p:spPr>
          <a:xfrm>
            <a:off x="12851163" y="8305851"/>
            <a:ext cx="1816738" cy="1816738"/>
          </a:xfrm>
          <a:prstGeom prst="rect">
            <a:avLst/>
          </a:prstGeom>
          <a:ln w="12700">
            <a:miter lim="400000"/>
          </a:ln>
        </p:spPr>
      </p:pic>
      <p:pic>
        <p:nvPicPr>
          <p:cNvPr id="294" name="Image" descr="Image"/>
          <p:cNvPicPr>
            <a:picLocks noChangeAspect="1"/>
          </p:cNvPicPr>
          <p:nvPr/>
        </p:nvPicPr>
        <p:blipFill>
          <a:blip r:embed="rId4">
            <a:extLst/>
          </a:blip>
          <a:stretch>
            <a:fillRect/>
          </a:stretch>
        </p:blipFill>
        <p:spPr>
          <a:xfrm>
            <a:off x="12851163" y="10430057"/>
            <a:ext cx="1816738" cy="1816738"/>
          </a:xfrm>
          <a:prstGeom prst="rect">
            <a:avLst/>
          </a:prstGeom>
          <a:ln w="12700">
            <a:miter lim="400000"/>
          </a:ln>
        </p:spPr>
      </p:pic>
      <p:sp>
        <p:nvSpPr>
          <p:cNvPr id="295" name="A…"/>
          <p:cNvSpPr/>
          <p:nvPr/>
        </p:nvSpPr>
        <p:spPr>
          <a:xfrm>
            <a:off x="13004817" y="9466260"/>
            <a:ext cx="646805"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96" name="B [A…N]"/>
          <p:cNvSpPr/>
          <p:nvPr/>
        </p:nvSpPr>
        <p:spPr>
          <a:xfrm>
            <a:off x="13790384" y="9466260"/>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pPr/>
            <a:r>
              <a:t>B [A…N]</a:t>
            </a:r>
          </a:p>
        </p:txBody>
      </p:sp>
      <p:sp>
        <p:nvSpPr>
          <p:cNvPr id="297" name="A…"/>
          <p:cNvSpPr/>
          <p:nvPr/>
        </p:nvSpPr>
        <p:spPr>
          <a:xfrm>
            <a:off x="13039044" y="11590466"/>
            <a:ext cx="646806"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98" name="B [O…Z]"/>
          <p:cNvSpPr/>
          <p:nvPr/>
        </p:nvSpPr>
        <p:spPr>
          <a:xfrm>
            <a:off x="13756155" y="11590466"/>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pPr/>
            <a:r>
              <a:t>B [O…Z]</a:t>
            </a:r>
          </a:p>
        </p:txBody>
      </p:sp>
      <p:pic>
        <p:nvPicPr>
          <p:cNvPr id="299" name="Image" descr="Image"/>
          <p:cNvPicPr>
            <a:picLocks noChangeAspect="1"/>
          </p:cNvPicPr>
          <p:nvPr/>
        </p:nvPicPr>
        <p:blipFill>
          <a:blip r:embed="rId4">
            <a:extLst/>
          </a:blip>
          <a:stretch>
            <a:fillRect/>
          </a:stretch>
        </p:blipFill>
        <p:spPr>
          <a:xfrm>
            <a:off x="18371452" y="8182391"/>
            <a:ext cx="1816738" cy="1816738"/>
          </a:xfrm>
          <a:prstGeom prst="rect">
            <a:avLst/>
          </a:prstGeom>
          <a:ln w="12700">
            <a:miter lim="400000"/>
          </a:ln>
        </p:spPr>
      </p:pic>
      <p:sp>
        <p:nvSpPr>
          <p:cNvPr id="300" name="A…"/>
          <p:cNvSpPr/>
          <p:nvPr/>
        </p:nvSpPr>
        <p:spPr>
          <a:xfrm>
            <a:off x="18525104" y="9342799"/>
            <a:ext cx="646806"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01" name="B [A…N]"/>
          <p:cNvSpPr/>
          <p:nvPr/>
        </p:nvSpPr>
        <p:spPr>
          <a:xfrm>
            <a:off x="19310674" y="9342799"/>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pPr/>
            <a:r>
              <a:t>B [A…N]</a:t>
            </a:r>
          </a:p>
        </p:txBody>
      </p:sp>
      <p:pic>
        <p:nvPicPr>
          <p:cNvPr id="302" name="Image" descr="Image"/>
          <p:cNvPicPr>
            <a:picLocks noChangeAspect="1"/>
          </p:cNvPicPr>
          <p:nvPr/>
        </p:nvPicPr>
        <p:blipFill>
          <a:blip r:embed="rId4">
            <a:extLst/>
          </a:blip>
          <a:stretch>
            <a:fillRect/>
          </a:stretch>
        </p:blipFill>
        <p:spPr>
          <a:xfrm>
            <a:off x="18371452" y="10301175"/>
            <a:ext cx="1816738" cy="1816737"/>
          </a:xfrm>
          <a:prstGeom prst="rect">
            <a:avLst/>
          </a:prstGeom>
          <a:ln w="12700">
            <a:miter lim="400000"/>
          </a:ln>
        </p:spPr>
      </p:pic>
      <p:sp>
        <p:nvSpPr>
          <p:cNvPr id="303" name="A…"/>
          <p:cNvSpPr/>
          <p:nvPr/>
        </p:nvSpPr>
        <p:spPr>
          <a:xfrm>
            <a:off x="18559332" y="11461584"/>
            <a:ext cx="646805"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04" name="B [O…Z]"/>
          <p:cNvSpPr/>
          <p:nvPr/>
        </p:nvSpPr>
        <p:spPr>
          <a:xfrm>
            <a:off x="19276443" y="11461584"/>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pPr/>
            <a:r>
              <a:t>B [O…Z]</a:t>
            </a:r>
          </a:p>
        </p:txBody>
      </p:sp>
      <p:sp>
        <p:nvSpPr>
          <p:cNvPr id="305" name="Rectangle"/>
          <p:cNvSpPr/>
          <p:nvPr/>
        </p:nvSpPr>
        <p:spPr>
          <a:xfrm>
            <a:off x="3268754" y="8215679"/>
            <a:ext cx="8368301" cy="4690084"/>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pic>
        <p:nvPicPr>
          <p:cNvPr id="306" name="Image" descr="Image"/>
          <p:cNvPicPr>
            <a:picLocks noChangeAspect="1"/>
          </p:cNvPicPr>
          <p:nvPr/>
        </p:nvPicPr>
        <p:blipFill>
          <a:blip r:embed="rId3">
            <a:extLst/>
          </a:blip>
          <a:stretch>
            <a:fillRect/>
          </a:stretch>
        </p:blipFill>
        <p:spPr>
          <a:xfrm>
            <a:off x="3100694" y="8327649"/>
            <a:ext cx="8704422" cy="4466143"/>
          </a:xfrm>
          <a:prstGeom prst="rect">
            <a:avLst/>
          </a:prstGeom>
          <a:ln w="12700">
            <a:miter lim="400000"/>
          </a:ln>
        </p:spPr>
      </p:pic>
      <p:sp>
        <p:nvSpPr>
          <p:cNvPr id="307" name="Line"/>
          <p:cNvSpPr/>
          <p:nvPr/>
        </p:nvSpPr>
        <p:spPr>
          <a:xfrm>
            <a:off x="5370544" y="11114457"/>
            <a:ext cx="4597503"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308" name="Line"/>
          <p:cNvSpPr/>
          <p:nvPr/>
        </p:nvSpPr>
        <p:spPr>
          <a:xfrm>
            <a:off x="5061537" y="9262609"/>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pic>
        <p:nvPicPr>
          <p:cNvPr id="309" name="Image" descr="Image"/>
          <p:cNvPicPr>
            <a:picLocks noChangeAspect="1"/>
          </p:cNvPicPr>
          <p:nvPr/>
        </p:nvPicPr>
        <p:blipFill>
          <a:blip r:embed="rId4">
            <a:extLst/>
          </a:blip>
          <a:stretch>
            <a:fillRect/>
          </a:stretch>
        </p:blipFill>
        <p:spPr>
          <a:xfrm>
            <a:off x="6544536" y="8179906"/>
            <a:ext cx="1816738" cy="1816738"/>
          </a:xfrm>
          <a:prstGeom prst="rect">
            <a:avLst/>
          </a:prstGeom>
          <a:ln w="12700">
            <a:miter lim="400000"/>
          </a:ln>
        </p:spPr>
      </p:pic>
      <p:pic>
        <p:nvPicPr>
          <p:cNvPr id="310" name="Image" descr="Image"/>
          <p:cNvPicPr>
            <a:picLocks noChangeAspect="1"/>
          </p:cNvPicPr>
          <p:nvPr/>
        </p:nvPicPr>
        <p:blipFill>
          <a:blip r:embed="rId4">
            <a:extLst/>
          </a:blip>
          <a:stretch>
            <a:fillRect/>
          </a:stretch>
        </p:blipFill>
        <p:spPr>
          <a:xfrm>
            <a:off x="6544536" y="10422152"/>
            <a:ext cx="1816738" cy="1816738"/>
          </a:xfrm>
          <a:prstGeom prst="rect">
            <a:avLst/>
          </a:prstGeom>
          <a:ln w="12700">
            <a:miter lim="400000"/>
          </a:ln>
        </p:spPr>
      </p:pic>
      <p:sp>
        <p:nvSpPr>
          <p:cNvPr id="311" name="A…"/>
          <p:cNvSpPr/>
          <p:nvPr/>
        </p:nvSpPr>
        <p:spPr>
          <a:xfrm>
            <a:off x="6698188" y="9340315"/>
            <a:ext cx="646806" cy="903252"/>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12" name="B [A…N]"/>
          <p:cNvSpPr/>
          <p:nvPr/>
        </p:nvSpPr>
        <p:spPr>
          <a:xfrm>
            <a:off x="7483757" y="9340315"/>
            <a:ext cx="723864" cy="903252"/>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pPr/>
            <a:r>
              <a:t>B [A…N]</a:t>
            </a:r>
          </a:p>
        </p:txBody>
      </p:sp>
      <p:sp>
        <p:nvSpPr>
          <p:cNvPr id="313" name="A…"/>
          <p:cNvSpPr/>
          <p:nvPr/>
        </p:nvSpPr>
        <p:spPr>
          <a:xfrm>
            <a:off x="6732416" y="11582561"/>
            <a:ext cx="646806"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14" name="B [O…Z]"/>
          <p:cNvSpPr/>
          <p:nvPr/>
        </p:nvSpPr>
        <p:spPr>
          <a:xfrm>
            <a:off x="7449528" y="11582561"/>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pPr/>
            <a:r>
              <a:t>B [O…Z]</a:t>
            </a:r>
          </a:p>
        </p:txBody>
      </p:sp>
      <p:pic>
        <p:nvPicPr>
          <p:cNvPr id="315" name="Image" descr="Image"/>
          <p:cNvPicPr>
            <a:picLocks noChangeAspect="1"/>
          </p:cNvPicPr>
          <p:nvPr/>
        </p:nvPicPr>
        <p:blipFill>
          <a:blip r:embed="rId4">
            <a:extLst/>
          </a:blip>
          <a:stretch>
            <a:fillRect/>
          </a:stretch>
        </p:blipFill>
        <p:spPr>
          <a:xfrm>
            <a:off x="3784392" y="8303368"/>
            <a:ext cx="1816738" cy="1816738"/>
          </a:xfrm>
          <a:prstGeom prst="rect">
            <a:avLst/>
          </a:prstGeom>
          <a:ln w="12700">
            <a:miter lim="400000"/>
          </a:ln>
        </p:spPr>
      </p:pic>
      <p:pic>
        <p:nvPicPr>
          <p:cNvPr id="316" name="Image" descr="Image"/>
          <p:cNvPicPr>
            <a:picLocks noChangeAspect="1"/>
          </p:cNvPicPr>
          <p:nvPr/>
        </p:nvPicPr>
        <p:blipFill>
          <a:blip r:embed="rId4">
            <a:extLst/>
          </a:blip>
          <a:stretch>
            <a:fillRect/>
          </a:stretch>
        </p:blipFill>
        <p:spPr>
          <a:xfrm>
            <a:off x="3784392" y="10427575"/>
            <a:ext cx="1816738" cy="1816737"/>
          </a:xfrm>
          <a:prstGeom prst="rect">
            <a:avLst/>
          </a:prstGeom>
          <a:ln w="12700">
            <a:miter lim="400000"/>
          </a:ln>
        </p:spPr>
      </p:pic>
      <p:sp>
        <p:nvSpPr>
          <p:cNvPr id="317" name="A…"/>
          <p:cNvSpPr/>
          <p:nvPr/>
        </p:nvSpPr>
        <p:spPr>
          <a:xfrm>
            <a:off x="3938045" y="9463777"/>
            <a:ext cx="646805"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18" name="B [A…N]"/>
          <p:cNvSpPr/>
          <p:nvPr/>
        </p:nvSpPr>
        <p:spPr>
          <a:xfrm>
            <a:off x="4723612" y="9463777"/>
            <a:ext cx="723865"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pPr/>
            <a:r>
              <a:t>B [A…N]</a:t>
            </a:r>
          </a:p>
        </p:txBody>
      </p:sp>
      <p:sp>
        <p:nvSpPr>
          <p:cNvPr id="319" name="A…"/>
          <p:cNvSpPr/>
          <p:nvPr/>
        </p:nvSpPr>
        <p:spPr>
          <a:xfrm>
            <a:off x="3972273" y="11587983"/>
            <a:ext cx="646805"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20" name="B [O…Z]"/>
          <p:cNvSpPr/>
          <p:nvPr/>
        </p:nvSpPr>
        <p:spPr>
          <a:xfrm>
            <a:off x="4689383" y="11587983"/>
            <a:ext cx="723865"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pPr/>
            <a:r>
              <a:t>B [O…Z]</a:t>
            </a:r>
          </a:p>
        </p:txBody>
      </p:sp>
      <p:pic>
        <p:nvPicPr>
          <p:cNvPr id="321" name="Image" descr="Image"/>
          <p:cNvPicPr>
            <a:picLocks noChangeAspect="1"/>
          </p:cNvPicPr>
          <p:nvPr/>
        </p:nvPicPr>
        <p:blipFill>
          <a:blip r:embed="rId4">
            <a:extLst/>
          </a:blip>
          <a:stretch>
            <a:fillRect/>
          </a:stretch>
        </p:blipFill>
        <p:spPr>
          <a:xfrm>
            <a:off x="9304680" y="8179906"/>
            <a:ext cx="1816738" cy="1816738"/>
          </a:xfrm>
          <a:prstGeom prst="rect">
            <a:avLst/>
          </a:prstGeom>
          <a:ln w="12700">
            <a:miter lim="400000"/>
          </a:ln>
        </p:spPr>
      </p:pic>
      <p:sp>
        <p:nvSpPr>
          <p:cNvPr id="322" name="A…"/>
          <p:cNvSpPr/>
          <p:nvPr/>
        </p:nvSpPr>
        <p:spPr>
          <a:xfrm>
            <a:off x="9458333" y="9340315"/>
            <a:ext cx="646806" cy="903252"/>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23" name="B [A…N]"/>
          <p:cNvSpPr/>
          <p:nvPr/>
        </p:nvSpPr>
        <p:spPr>
          <a:xfrm>
            <a:off x="10243901" y="9340315"/>
            <a:ext cx="723865" cy="903252"/>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pPr/>
            <a:r>
              <a:t>B [A…N]</a:t>
            </a:r>
          </a:p>
        </p:txBody>
      </p:sp>
      <p:pic>
        <p:nvPicPr>
          <p:cNvPr id="324" name="Image" descr="Image"/>
          <p:cNvPicPr>
            <a:picLocks noChangeAspect="1"/>
          </p:cNvPicPr>
          <p:nvPr/>
        </p:nvPicPr>
        <p:blipFill>
          <a:blip r:embed="rId4">
            <a:extLst/>
          </a:blip>
          <a:stretch>
            <a:fillRect/>
          </a:stretch>
        </p:blipFill>
        <p:spPr>
          <a:xfrm>
            <a:off x="9304680" y="10298692"/>
            <a:ext cx="1816738" cy="1816738"/>
          </a:xfrm>
          <a:prstGeom prst="rect">
            <a:avLst/>
          </a:prstGeom>
          <a:ln w="12700">
            <a:miter lim="400000"/>
          </a:ln>
        </p:spPr>
      </p:pic>
      <p:sp>
        <p:nvSpPr>
          <p:cNvPr id="325" name="A…"/>
          <p:cNvSpPr/>
          <p:nvPr/>
        </p:nvSpPr>
        <p:spPr>
          <a:xfrm>
            <a:off x="9492560" y="11459101"/>
            <a:ext cx="646806" cy="903251"/>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26" name="B [O…Z]"/>
          <p:cNvSpPr/>
          <p:nvPr/>
        </p:nvSpPr>
        <p:spPr>
          <a:xfrm>
            <a:off x="10209672" y="11459101"/>
            <a:ext cx="723864" cy="903251"/>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pPr/>
            <a:r>
              <a:t>B [O…Z]</a:t>
            </a:r>
          </a:p>
        </p:txBody>
      </p:sp>
      <p:sp>
        <p:nvSpPr>
          <p:cNvPr id="327" name="DC"/>
          <p:cNvSpPr txBox="1"/>
          <p:nvPr/>
        </p:nvSpPr>
        <p:spPr>
          <a:xfrm>
            <a:off x="6824031" y="7073327"/>
            <a:ext cx="107251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DC</a:t>
            </a:r>
          </a:p>
        </p:txBody>
      </p:sp>
      <p:sp>
        <p:nvSpPr>
          <p:cNvPr id="328" name="NYC"/>
          <p:cNvSpPr txBox="1"/>
          <p:nvPr/>
        </p:nvSpPr>
        <p:spPr>
          <a:xfrm>
            <a:off x="15767491" y="7277417"/>
            <a:ext cx="146050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NYC</a:t>
            </a:r>
          </a:p>
        </p:txBody>
      </p:sp>
      <p:sp>
        <p:nvSpPr>
          <p:cNvPr id="329" name="London"/>
          <p:cNvSpPr txBox="1"/>
          <p:nvPr/>
        </p:nvSpPr>
        <p:spPr>
          <a:xfrm>
            <a:off x="15272630" y="12966343"/>
            <a:ext cx="230886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London</a:t>
            </a:r>
          </a:p>
        </p:txBody>
      </p:sp>
      <p:sp>
        <p:nvSpPr>
          <p:cNvPr id="330" name="SF"/>
          <p:cNvSpPr txBox="1"/>
          <p:nvPr/>
        </p:nvSpPr>
        <p:spPr>
          <a:xfrm>
            <a:off x="7004594" y="12880251"/>
            <a:ext cx="89662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SF</a:t>
            </a:r>
          </a:p>
        </p:txBody>
      </p:sp>
      <p:cxnSp>
        <p:nvCxnSpPr>
          <p:cNvPr id="331" name="Connection Line"/>
          <p:cNvCxnSpPr>
            <a:stCxn id="305" idx="0"/>
            <a:endCxn id="261" idx="0"/>
          </p:cNvCxnSpPr>
          <p:nvPr/>
        </p:nvCxnSpPr>
        <p:spPr>
          <a:xfrm flipV="1">
            <a:off x="7452904" y="4783943"/>
            <a:ext cx="9230070" cy="5776778"/>
          </a:xfrm>
          <a:prstGeom prst="straightConnector1">
            <a:avLst/>
          </a:prstGeom>
          <a:ln w="25400">
            <a:solidFill>
              <a:srgbClr val="000000"/>
            </a:solidFill>
            <a:miter lim="400000"/>
          </a:ln>
        </p:spPr>
      </p:cxnSp>
      <p:cxnSp>
        <p:nvCxnSpPr>
          <p:cNvPr id="332" name="Connection Line"/>
          <p:cNvCxnSpPr>
            <a:stCxn id="259" idx="0"/>
            <a:endCxn id="261" idx="0"/>
          </p:cNvCxnSpPr>
          <p:nvPr/>
        </p:nvCxnSpPr>
        <p:spPr>
          <a:xfrm>
            <a:off x="7452904" y="4783943"/>
            <a:ext cx="9230070" cy="1"/>
          </a:xfrm>
          <a:prstGeom prst="straightConnector1">
            <a:avLst/>
          </a:prstGeom>
          <a:ln w="25400">
            <a:solidFill>
              <a:srgbClr val="000000"/>
            </a:solidFill>
            <a:miter lim="400000"/>
          </a:ln>
        </p:spPr>
      </p:cxnSp>
      <p:cxnSp>
        <p:nvCxnSpPr>
          <p:cNvPr id="333" name="Connection Line"/>
          <p:cNvCxnSpPr>
            <a:stCxn id="283" idx="0"/>
            <a:endCxn id="261" idx="0"/>
          </p:cNvCxnSpPr>
          <p:nvPr/>
        </p:nvCxnSpPr>
        <p:spPr>
          <a:xfrm flipV="1">
            <a:off x="16519676" y="4783943"/>
            <a:ext cx="163298" cy="5779262"/>
          </a:xfrm>
          <a:prstGeom prst="straightConnector1">
            <a:avLst/>
          </a:prstGeom>
          <a:ln w="25400">
            <a:solidFill>
              <a:srgbClr val="000000"/>
            </a:solidFill>
            <a:miter lim="400000"/>
          </a:ln>
        </p:spPr>
      </p:cxnSp>
      <p:grpSp>
        <p:nvGrpSpPr>
          <p:cNvPr id="355" name="Group"/>
          <p:cNvGrpSpPr/>
          <p:nvPr/>
        </p:nvGrpSpPr>
        <p:grpSpPr>
          <a:xfrm>
            <a:off x="3255253" y="2685517"/>
            <a:ext cx="8152114" cy="4182760"/>
            <a:chOff x="0" y="0"/>
            <a:chExt cx="8152113" cy="4182759"/>
          </a:xfrm>
        </p:grpSpPr>
        <p:pic>
          <p:nvPicPr>
            <p:cNvPr id="334" name="Image" descr="Image"/>
            <p:cNvPicPr>
              <a:picLocks noChangeAspect="1"/>
            </p:cNvPicPr>
            <p:nvPr/>
          </p:nvPicPr>
          <p:blipFill>
            <a:blip r:embed="rId3">
              <a:extLst/>
            </a:blip>
            <a:stretch>
              <a:fillRect/>
            </a:stretch>
          </p:blipFill>
          <p:spPr>
            <a:xfrm>
              <a:off x="0" y="0"/>
              <a:ext cx="8152114" cy="4182760"/>
            </a:xfrm>
            <a:prstGeom prst="rect">
              <a:avLst/>
            </a:prstGeom>
            <a:ln w="12700" cap="flat">
              <a:noFill/>
              <a:miter lim="400000"/>
            </a:ln>
            <a:effectLst/>
          </p:spPr>
        </p:pic>
        <p:sp>
          <p:nvSpPr>
            <p:cNvPr id="335" name="Line"/>
            <p:cNvSpPr/>
            <p:nvPr/>
          </p:nvSpPr>
          <p:spPr>
            <a:xfrm>
              <a:off x="2270483" y="2548951"/>
              <a:ext cx="3986404" cy="1"/>
            </a:xfrm>
            <a:prstGeom prst="line">
              <a:avLst/>
            </a:prstGeom>
            <a:noFill/>
            <a:ln w="127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336" name="Line"/>
            <p:cNvSpPr/>
            <p:nvPr/>
          </p:nvSpPr>
          <p:spPr>
            <a:xfrm>
              <a:off x="2002549" y="943250"/>
              <a:ext cx="3986405" cy="1"/>
            </a:xfrm>
            <a:prstGeom prst="line">
              <a:avLst/>
            </a:prstGeom>
            <a:noFill/>
            <a:ln w="127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pic>
          <p:nvPicPr>
            <p:cNvPr id="337" name="Image" descr="Image"/>
            <p:cNvPicPr>
              <a:picLocks noChangeAspect="1"/>
            </p:cNvPicPr>
            <p:nvPr/>
          </p:nvPicPr>
          <p:blipFill>
            <a:blip r:embed="rId4">
              <a:extLst/>
            </a:blip>
            <a:stretch>
              <a:fillRect/>
            </a:stretch>
          </p:blipFill>
          <p:spPr>
            <a:xfrm>
              <a:off x="3288428" y="4461"/>
              <a:ext cx="1575258" cy="1575257"/>
            </a:xfrm>
            <a:prstGeom prst="rect">
              <a:avLst/>
            </a:prstGeom>
            <a:ln w="12700" cap="flat">
              <a:noFill/>
              <a:miter lim="400000"/>
            </a:ln>
            <a:effectLst/>
          </p:spPr>
        </p:pic>
        <p:pic>
          <p:nvPicPr>
            <p:cNvPr id="338" name="Image" descr="Image"/>
            <p:cNvPicPr>
              <a:picLocks noChangeAspect="1"/>
            </p:cNvPicPr>
            <p:nvPr/>
          </p:nvPicPr>
          <p:blipFill>
            <a:blip r:embed="rId4">
              <a:extLst/>
            </a:blip>
            <a:stretch>
              <a:fillRect/>
            </a:stretch>
          </p:blipFill>
          <p:spPr>
            <a:xfrm>
              <a:off x="3288428" y="1948668"/>
              <a:ext cx="1575258" cy="1575257"/>
            </a:xfrm>
            <a:prstGeom prst="rect">
              <a:avLst/>
            </a:prstGeom>
            <a:ln w="12700" cap="flat">
              <a:noFill/>
              <a:miter lim="400000"/>
            </a:ln>
            <a:effectLst/>
          </p:spPr>
        </p:pic>
        <p:sp>
          <p:nvSpPr>
            <p:cNvPr id="339" name="A…"/>
            <p:cNvSpPr/>
            <p:nvPr/>
          </p:nvSpPr>
          <p:spPr>
            <a:xfrm>
              <a:off x="3421657" y="1010628"/>
              <a:ext cx="560833" cy="783191"/>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40" name="B [A…N]"/>
            <p:cNvSpPr/>
            <p:nvPr/>
          </p:nvSpPr>
          <p:spPr>
            <a:xfrm>
              <a:off x="4102808" y="1010628"/>
              <a:ext cx="627648" cy="783191"/>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pPr/>
              <a:r>
                <a:t>B [A…N]</a:t>
              </a:r>
            </a:p>
          </p:txBody>
        </p:sp>
        <p:sp>
          <p:nvSpPr>
            <p:cNvPr id="341" name="A…"/>
            <p:cNvSpPr/>
            <p:nvPr/>
          </p:nvSpPr>
          <p:spPr>
            <a:xfrm>
              <a:off x="3451336" y="2954835"/>
              <a:ext cx="560832" cy="783192"/>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42" name="B [O…Z]"/>
            <p:cNvSpPr/>
            <p:nvPr/>
          </p:nvSpPr>
          <p:spPr>
            <a:xfrm>
              <a:off x="4073129" y="2954835"/>
              <a:ext cx="627648" cy="783192"/>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pPr/>
              <a:r>
                <a:t>B [O…Z]</a:t>
              </a:r>
            </a:p>
          </p:txBody>
        </p:sp>
        <p:pic>
          <p:nvPicPr>
            <p:cNvPr id="343" name="Image" descr="Image"/>
            <p:cNvPicPr>
              <a:picLocks noChangeAspect="1"/>
            </p:cNvPicPr>
            <p:nvPr/>
          </p:nvPicPr>
          <p:blipFill>
            <a:blip r:embed="rId4">
              <a:extLst/>
            </a:blip>
            <a:stretch>
              <a:fillRect/>
            </a:stretch>
          </p:blipFill>
          <p:spPr>
            <a:xfrm>
              <a:off x="895162" y="111511"/>
              <a:ext cx="1575257" cy="1575258"/>
            </a:xfrm>
            <a:prstGeom prst="rect">
              <a:avLst/>
            </a:prstGeom>
            <a:ln w="12700" cap="flat">
              <a:noFill/>
              <a:miter lim="400000"/>
            </a:ln>
            <a:effectLst/>
          </p:spPr>
        </p:pic>
        <p:pic>
          <p:nvPicPr>
            <p:cNvPr id="344" name="Image" descr="Image"/>
            <p:cNvPicPr>
              <a:picLocks noChangeAspect="1"/>
            </p:cNvPicPr>
            <p:nvPr/>
          </p:nvPicPr>
          <p:blipFill>
            <a:blip r:embed="rId4">
              <a:extLst/>
            </a:blip>
            <a:stretch>
              <a:fillRect/>
            </a:stretch>
          </p:blipFill>
          <p:spPr>
            <a:xfrm>
              <a:off x="895162" y="1953368"/>
              <a:ext cx="1575257" cy="1575258"/>
            </a:xfrm>
            <a:prstGeom prst="rect">
              <a:avLst/>
            </a:prstGeom>
            <a:ln w="12700" cap="flat">
              <a:noFill/>
              <a:miter lim="400000"/>
            </a:ln>
            <a:effectLst/>
          </p:spPr>
        </p:pic>
        <p:sp>
          <p:nvSpPr>
            <p:cNvPr id="345" name="A…"/>
            <p:cNvSpPr/>
            <p:nvPr/>
          </p:nvSpPr>
          <p:spPr>
            <a:xfrm>
              <a:off x="1028392" y="1117679"/>
              <a:ext cx="560832" cy="783191"/>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46" name="B [A…N]"/>
            <p:cNvSpPr/>
            <p:nvPr/>
          </p:nvSpPr>
          <p:spPr>
            <a:xfrm>
              <a:off x="1709542" y="1117679"/>
              <a:ext cx="627648" cy="783191"/>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pPr/>
              <a:r>
                <a:t>B [A…N]</a:t>
              </a:r>
            </a:p>
          </p:txBody>
        </p:sp>
        <p:sp>
          <p:nvSpPr>
            <p:cNvPr id="347" name="A…"/>
            <p:cNvSpPr/>
            <p:nvPr/>
          </p:nvSpPr>
          <p:spPr>
            <a:xfrm>
              <a:off x="1058070" y="2959536"/>
              <a:ext cx="560832" cy="783191"/>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48" name="B [O…Z]"/>
            <p:cNvSpPr/>
            <p:nvPr/>
          </p:nvSpPr>
          <p:spPr>
            <a:xfrm>
              <a:off x="1679863" y="2959536"/>
              <a:ext cx="627648" cy="783191"/>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pPr/>
              <a:r>
                <a:t>B [O…Z]</a:t>
              </a:r>
            </a:p>
          </p:txBody>
        </p:sp>
        <p:pic>
          <p:nvPicPr>
            <p:cNvPr id="349" name="Image" descr="Image"/>
            <p:cNvPicPr>
              <a:picLocks noChangeAspect="1"/>
            </p:cNvPicPr>
            <p:nvPr/>
          </p:nvPicPr>
          <p:blipFill>
            <a:blip r:embed="rId4">
              <a:extLst/>
            </a:blip>
            <a:stretch>
              <a:fillRect/>
            </a:stretch>
          </p:blipFill>
          <p:spPr>
            <a:xfrm>
              <a:off x="5681694" y="4461"/>
              <a:ext cx="1575258" cy="1575257"/>
            </a:xfrm>
            <a:prstGeom prst="rect">
              <a:avLst/>
            </a:prstGeom>
            <a:ln w="12700" cap="flat">
              <a:noFill/>
              <a:miter lim="400000"/>
            </a:ln>
            <a:effectLst/>
          </p:spPr>
        </p:pic>
        <p:sp>
          <p:nvSpPr>
            <p:cNvPr id="350" name="A…"/>
            <p:cNvSpPr/>
            <p:nvPr/>
          </p:nvSpPr>
          <p:spPr>
            <a:xfrm>
              <a:off x="5814923" y="1010628"/>
              <a:ext cx="560833" cy="783191"/>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51" name="B [A…N]"/>
            <p:cNvSpPr/>
            <p:nvPr/>
          </p:nvSpPr>
          <p:spPr>
            <a:xfrm>
              <a:off x="6496074" y="1010628"/>
              <a:ext cx="627648" cy="783191"/>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pPr/>
              <a:r>
                <a:t>B [A…N]</a:t>
              </a:r>
            </a:p>
          </p:txBody>
        </p:sp>
        <p:pic>
          <p:nvPicPr>
            <p:cNvPr id="352" name="Image" descr="Image"/>
            <p:cNvPicPr>
              <a:picLocks noChangeAspect="1"/>
            </p:cNvPicPr>
            <p:nvPr/>
          </p:nvPicPr>
          <p:blipFill>
            <a:blip r:embed="rId4">
              <a:extLst/>
            </a:blip>
            <a:stretch>
              <a:fillRect/>
            </a:stretch>
          </p:blipFill>
          <p:spPr>
            <a:xfrm>
              <a:off x="5681694" y="1841617"/>
              <a:ext cx="1575258" cy="1575257"/>
            </a:xfrm>
            <a:prstGeom prst="rect">
              <a:avLst/>
            </a:prstGeom>
            <a:ln w="12700" cap="flat">
              <a:noFill/>
              <a:miter lim="400000"/>
            </a:ln>
            <a:effectLst/>
          </p:spPr>
        </p:pic>
        <p:sp>
          <p:nvSpPr>
            <p:cNvPr id="353" name="A…"/>
            <p:cNvSpPr/>
            <p:nvPr/>
          </p:nvSpPr>
          <p:spPr>
            <a:xfrm>
              <a:off x="5844602" y="2847784"/>
              <a:ext cx="560833" cy="783192"/>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54" name="B [O…Z]"/>
            <p:cNvSpPr/>
            <p:nvPr/>
          </p:nvSpPr>
          <p:spPr>
            <a:xfrm>
              <a:off x="6466395" y="2847784"/>
              <a:ext cx="627648" cy="783192"/>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pPr/>
              <a:r>
                <a:t>B [O…Z]</a:t>
              </a:r>
            </a:p>
          </p:txBody>
        </p:sp>
      </p:gr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9" name="Replication Problem: Consistency"/>
          <p:cNvSpPr txBox="1"/>
          <p:nvPr>
            <p:ph type="title"/>
          </p:nvPr>
        </p:nvSpPr>
        <p:spPr>
          <a:prstGeom prst="rect">
            <a:avLst/>
          </a:prstGeom>
        </p:spPr>
        <p:txBody>
          <a:bodyPr/>
          <a:lstStyle/>
          <a:p>
            <a:pPr/>
            <a:r>
              <a:t>Replication Problem: Consistency</a:t>
            </a:r>
          </a:p>
        </p:txBody>
      </p:sp>
      <p:sp>
        <p:nvSpPr>
          <p:cNvPr id="360" name="We probably want our system to work like thi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We probably want our system to work like this</a:t>
            </a:r>
          </a:p>
        </p:txBody>
      </p:sp>
      <p:pic>
        <p:nvPicPr>
          <p:cNvPr id="361" name="Image" descr="Image"/>
          <p:cNvPicPr>
            <a:picLocks noChangeAspect="1"/>
          </p:cNvPicPr>
          <p:nvPr/>
        </p:nvPicPr>
        <p:blipFill>
          <a:blip r:embed="rId3">
            <a:extLst/>
          </a:blip>
          <a:stretch>
            <a:fillRect/>
          </a:stretch>
        </p:blipFill>
        <p:spPr>
          <a:xfrm>
            <a:off x="6541446" y="7210005"/>
            <a:ext cx="3540740" cy="3540740"/>
          </a:xfrm>
          <a:prstGeom prst="rect">
            <a:avLst/>
          </a:prstGeom>
          <a:ln w="12700">
            <a:miter lim="400000"/>
          </a:ln>
        </p:spPr>
      </p:pic>
      <p:sp>
        <p:nvSpPr>
          <p:cNvPr id="362" name="A"/>
          <p:cNvSpPr/>
          <p:nvPr/>
        </p:nvSpPr>
        <p:spPr>
          <a:xfrm>
            <a:off x="6894174" y="9499062"/>
            <a:ext cx="854984"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363" name="B"/>
          <p:cNvSpPr/>
          <p:nvPr/>
        </p:nvSpPr>
        <p:spPr>
          <a:xfrm>
            <a:off x="8742150" y="9499062"/>
            <a:ext cx="854983"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364" name="Image" descr="Image"/>
          <p:cNvPicPr>
            <a:picLocks noChangeAspect="1"/>
          </p:cNvPicPr>
          <p:nvPr/>
        </p:nvPicPr>
        <p:blipFill>
          <a:blip r:embed="rId4">
            <a:extLst/>
          </a:blip>
          <a:stretch>
            <a:fillRect/>
          </a:stretch>
        </p:blipFill>
        <p:spPr>
          <a:xfrm>
            <a:off x="7016115" y="3533266"/>
            <a:ext cx="2591402" cy="2591402"/>
          </a:xfrm>
          <a:prstGeom prst="rect">
            <a:avLst/>
          </a:prstGeom>
          <a:ln w="12700">
            <a:miter lim="400000"/>
          </a:ln>
        </p:spPr>
      </p:pic>
      <p:pic>
        <p:nvPicPr>
          <p:cNvPr id="365" name="Image" descr="Image"/>
          <p:cNvPicPr>
            <a:picLocks noChangeAspect="1"/>
          </p:cNvPicPr>
          <p:nvPr/>
        </p:nvPicPr>
        <p:blipFill>
          <a:blip r:embed="rId3">
            <a:extLst/>
          </a:blip>
          <a:stretch>
            <a:fillRect/>
          </a:stretch>
        </p:blipFill>
        <p:spPr>
          <a:xfrm>
            <a:off x="14036682" y="7210005"/>
            <a:ext cx="3540740" cy="3540740"/>
          </a:xfrm>
          <a:prstGeom prst="rect">
            <a:avLst/>
          </a:prstGeom>
          <a:ln w="12700">
            <a:miter lim="400000"/>
          </a:ln>
        </p:spPr>
      </p:pic>
      <p:sp>
        <p:nvSpPr>
          <p:cNvPr id="366" name="A"/>
          <p:cNvSpPr/>
          <p:nvPr/>
        </p:nvSpPr>
        <p:spPr>
          <a:xfrm>
            <a:off x="14389410" y="9499062"/>
            <a:ext cx="854983"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367" name="B"/>
          <p:cNvSpPr/>
          <p:nvPr/>
        </p:nvSpPr>
        <p:spPr>
          <a:xfrm>
            <a:off x="16237385" y="9499062"/>
            <a:ext cx="854984"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368" name="Image" descr="Image"/>
          <p:cNvPicPr>
            <a:picLocks noChangeAspect="1"/>
          </p:cNvPicPr>
          <p:nvPr/>
        </p:nvPicPr>
        <p:blipFill>
          <a:blip r:embed="rId4">
            <a:extLst/>
          </a:blip>
          <a:stretch>
            <a:fillRect/>
          </a:stretch>
        </p:blipFill>
        <p:spPr>
          <a:xfrm>
            <a:off x="14511351" y="3533266"/>
            <a:ext cx="2591402" cy="2591402"/>
          </a:xfrm>
          <a:prstGeom prst="rect">
            <a:avLst/>
          </a:prstGeom>
          <a:ln w="12700">
            <a:miter lim="400000"/>
          </a:ln>
        </p:spPr>
      </p:pic>
      <p:grpSp>
        <p:nvGrpSpPr>
          <p:cNvPr id="371" name="Group"/>
          <p:cNvGrpSpPr/>
          <p:nvPr/>
        </p:nvGrpSpPr>
        <p:grpSpPr>
          <a:xfrm>
            <a:off x="6236368" y="5789548"/>
            <a:ext cx="1330994" cy="2087906"/>
            <a:chOff x="1222692" y="0"/>
            <a:chExt cx="1330993" cy="2087904"/>
          </a:xfrm>
        </p:grpSpPr>
        <p:sp>
          <p:nvSpPr>
            <p:cNvPr id="369"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370"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sp>
        <p:nvSpPr>
          <p:cNvPr id="372"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373"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374"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375"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376"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pPr/>
            <a:r>
              <a:t>5</a:t>
            </a:r>
          </a:p>
        </p:txBody>
      </p:sp>
      <p:grpSp>
        <p:nvGrpSpPr>
          <p:cNvPr id="379" name="Group"/>
          <p:cNvGrpSpPr/>
          <p:nvPr/>
        </p:nvGrpSpPr>
        <p:grpSpPr>
          <a:xfrm>
            <a:off x="8964152" y="5789548"/>
            <a:ext cx="2196809" cy="2224850"/>
            <a:chOff x="0" y="0"/>
            <a:chExt cx="2196807" cy="2224848"/>
          </a:xfrm>
        </p:grpSpPr>
        <p:sp>
          <p:nvSpPr>
            <p:cNvPr id="377"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“OK”!</a:t>
              </a:r>
            </a:p>
          </p:txBody>
        </p:sp>
        <p:sp>
          <p:nvSpPr>
            <p:cNvPr id="37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grpSp>
        <p:nvGrpSpPr>
          <p:cNvPr id="382" name="Group"/>
          <p:cNvGrpSpPr/>
          <p:nvPr/>
        </p:nvGrpSpPr>
        <p:grpSpPr>
          <a:xfrm>
            <a:off x="13342258" y="5789548"/>
            <a:ext cx="1330995" cy="2087906"/>
            <a:chOff x="1136649" y="0"/>
            <a:chExt cx="1330993" cy="2087904"/>
          </a:xfrm>
        </p:grpSpPr>
        <p:sp>
          <p:nvSpPr>
            <p:cNvPr id="380"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381"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Read A</a:t>
              </a:r>
            </a:p>
          </p:txBody>
        </p:sp>
      </p:grpSp>
      <p:grpSp>
        <p:nvGrpSpPr>
          <p:cNvPr id="385" name="Group"/>
          <p:cNvGrpSpPr/>
          <p:nvPr/>
        </p:nvGrpSpPr>
        <p:grpSpPr>
          <a:xfrm>
            <a:off x="16395949" y="5789548"/>
            <a:ext cx="2196809" cy="2224850"/>
            <a:chOff x="0" y="0"/>
            <a:chExt cx="2196807" cy="2224848"/>
          </a:xfrm>
        </p:grpSpPr>
        <p:sp>
          <p:nvSpPr>
            <p:cNvPr id="383" name="“5”!"/>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“5”!</a:t>
              </a:r>
            </a:p>
          </p:txBody>
        </p:sp>
        <p:sp>
          <p:nvSpPr>
            <p:cNvPr id="384"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sp>
        <p:nvSpPr>
          <p:cNvPr id="386" name="5"/>
          <p:cNvSpPr txBox="1"/>
          <p:nvPr/>
        </p:nvSpPr>
        <p:spPr>
          <a:xfrm>
            <a:off x="14562584"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pPr/>
            <a:r>
              <a:t>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376"/>
                                        </p:tgtEl>
                                        <p:attrNameLst>
                                          <p:attrName>style.visibility</p:attrName>
                                        </p:attrNameLst>
                                      </p:cBhvr>
                                      <p:to>
                                        <p:strVal val="visible"/>
                                      </p:to>
                                    </p:set>
                                  </p:childTnLst>
                                </p:cTn>
                              </p:par>
                            </p:childTnLst>
                          </p:cTn>
                        </p:par>
                        <p:par>
                          <p:cTn id="11" fill="hold">
                            <p:stCondLst>
                              <p:cond delay="0"/>
                            </p:stCondLst>
                            <p:childTnLst>
                              <p:par>
                                <p:cTn id="12" presetClass="entr" nodeType="afterEffect" presetSubtype="0" presetID="1" grpId="3" fill="hold">
                                  <p:stCondLst>
                                    <p:cond delay="0"/>
                                  </p:stCondLst>
                                  <p:iterate type="el" backwards="0">
                                    <p:tmAbs val="0"/>
                                  </p:iterate>
                                  <p:childTnLst>
                                    <p:set>
                                      <p:cBhvr>
                                        <p:cTn id="13" fill="hold"/>
                                        <p:tgtEl>
                                          <p:spTgt spid="38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0" presetID="1" grpId="4" fill="hold">
                                  <p:stCondLst>
                                    <p:cond delay="0"/>
                                  </p:stCondLst>
                                  <p:iterate type="el" backwards="0">
                                    <p:tmAbs val="0"/>
                                  </p:iterate>
                                  <p:childTnLst>
                                    <p:set>
                                      <p:cBhvr>
                                        <p:cTn id="17" fill="hold"/>
                                        <p:tgtEl>
                                          <p:spTgt spid="379"/>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Class="entr" nodeType="clickEffect" presetSubtype="0" presetID="1" grpId="5" fill="hold">
                                  <p:stCondLst>
                                    <p:cond delay="0"/>
                                  </p:stCondLst>
                                  <p:iterate type="el" backwards="0">
                                    <p:tmAbs val="0"/>
                                  </p:iterate>
                                  <p:childTnLst>
                                    <p:set>
                                      <p:cBhvr>
                                        <p:cTn id="21" fill="hold"/>
                                        <p:tgtEl>
                                          <p:spTgt spid="38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Class="entr" nodeType="clickEffect" presetSubtype="0" presetID="1" grpId="6" fill="hold">
                                  <p:stCondLst>
                                    <p:cond delay="0"/>
                                  </p:stCondLst>
                                  <p:iterate type="el" backwards="0">
                                    <p:tmAbs val="0"/>
                                  </p:iterate>
                                  <p:childTnLst>
                                    <p:set>
                                      <p:cBhvr>
                                        <p:cTn id="25" fill="hold"/>
                                        <p:tgtEl>
                                          <p:spTgt spid="3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86" grpId="3"/>
      <p:bldP build="whole" bldLvl="1" animBg="1" rev="0" advAuto="0" spid="376" grpId="2"/>
      <p:bldP build="whole" bldLvl="1" animBg="1" rev="0" advAuto="0" spid="385" grpId="6"/>
      <p:bldP build="whole" bldLvl="1" animBg="1" rev="0" advAuto="0" spid="371" grpId="1"/>
      <p:bldP build="whole" bldLvl="1" animBg="1" rev="0" advAuto="0" spid="379" grpId="4"/>
      <p:bldP build="whole" bldLvl="1" animBg="1" rev="0" advAuto="0" spid="382" grpId="5"/>
    </p:bldLst>
  </p:timing>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0" name="Sequential Consistency"/>
          <p:cNvSpPr txBox="1"/>
          <p:nvPr>
            <p:ph type="title"/>
          </p:nvPr>
        </p:nvSpPr>
        <p:spPr>
          <a:prstGeom prst="rect">
            <a:avLst/>
          </a:prstGeom>
        </p:spPr>
        <p:txBody>
          <a:bodyPr/>
          <a:lstStyle/>
          <a:p>
            <a:pPr/>
            <a:r>
              <a:t>Sequential Consistency</a:t>
            </a:r>
          </a:p>
        </p:txBody>
      </p:sp>
      <p:sp>
        <p:nvSpPr>
          <p:cNvPr id="391" name="AKA: Behaves like a single machine woul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AKA: Behaves like a single machine would</a:t>
            </a:r>
          </a:p>
        </p:txBody>
      </p:sp>
      <p:sp>
        <p:nvSpPr>
          <p:cNvPr id="392" name="Slide bullet text"/>
          <p:cNvSpPr txBox="1"/>
          <p:nvPr>
            <p:ph type="body" idx="1"/>
          </p:nvPr>
        </p:nvSpPr>
        <p:spPr>
          <a:prstGeom prst="rect">
            <a:avLst/>
          </a:prstGeom>
        </p:spPr>
        <p:txBody>
          <a:bodyPr/>
          <a:lstStyle/>
          <a:p>
            <a:pPr/>
          </a:p>
        </p:txBody>
      </p:sp>
      <p:pic>
        <p:nvPicPr>
          <p:cNvPr id="393" name="Image" descr="Image"/>
          <p:cNvPicPr>
            <a:picLocks noChangeAspect="1"/>
          </p:cNvPicPr>
          <p:nvPr/>
        </p:nvPicPr>
        <p:blipFill>
          <a:blip r:embed="rId3">
            <a:extLst/>
          </a:blip>
          <a:stretch>
            <a:fillRect/>
          </a:stretch>
        </p:blipFill>
        <p:spPr>
          <a:xfrm>
            <a:off x="6541446" y="7210005"/>
            <a:ext cx="3540740" cy="3540740"/>
          </a:xfrm>
          <a:prstGeom prst="rect">
            <a:avLst/>
          </a:prstGeom>
          <a:ln w="12700">
            <a:miter lim="400000"/>
          </a:ln>
        </p:spPr>
      </p:pic>
      <p:sp>
        <p:nvSpPr>
          <p:cNvPr id="394" name="A"/>
          <p:cNvSpPr/>
          <p:nvPr/>
        </p:nvSpPr>
        <p:spPr>
          <a:xfrm>
            <a:off x="6894174" y="9499062"/>
            <a:ext cx="854984"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395" name="B"/>
          <p:cNvSpPr/>
          <p:nvPr/>
        </p:nvSpPr>
        <p:spPr>
          <a:xfrm>
            <a:off x="8742150" y="9499062"/>
            <a:ext cx="854983"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396" name="Image" descr="Image"/>
          <p:cNvPicPr>
            <a:picLocks noChangeAspect="1"/>
          </p:cNvPicPr>
          <p:nvPr/>
        </p:nvPicPr>
        <p:blipFill>
          <a:blip r:embed="rId4">
            <a:extLst/>
          </a:blip>
          <a:stretch>
            <a:fillRect/>
          </a:stretch>
        </p:blipFill>
        <p:spPr>
          <a:xfrm>
            <a:off x="7016115" y="3533266"/>
            <a:ext cx="2591402" cy="2591402"/>
          </a:xfrm>
          <a:prstGeom prst="rect">
            <a:avLst/>
          </a:prstGeom>
          <a:ln w="12700">
            <a:miter lim="400000"/>
          </a:ln>
        </p:spPr>
      </p:pic>
      <p:pic>
        <p:nvPicPr>
          <p:cNvPr id="397" name="Image" descr="Image"/>
          <p:cNvPicPr>
            <a:picLocks noChangeAspect="1"/>
          </p:cNvPicPr>
          <p:nvPr/>
        </p:nvPicPr>
        <p:blipFill>
          <a:blip r:embed="rId3">
            <a:extLst/>
          </a:blip>
          <a:stretch>
            <a:fillRect/>
          </a:stretch>
        </p:blipFill>
        <p:spPr>
          <a:xfrm>
            <a:off x="14036682" y="7210005"/>
            <a:ext cx="3540740" cy="3540740"/>
          </a:xfrm>
          <a:prstGeom prst="rect">
            <a:avLst/>
          </a:prstGeom>
          <a:ln w="12700">
            <a:miter lim="400000"/>
          </a:ln>
        </p:spPr>
      </p:pic>
      <p:sp>
        <p:nvSpPr>
          <p:cNvPr id="398" name="A"/>
          <p:cNvSpPr/>
          <p:nvPr/>
        </p:nvSpPr>
        <p:spPr>
          <a:xfrm>
            <a:off x="14389410" y="9499062"/>
            <a:ext cx="854983"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399" name="B"/>
          <p:cNvSpPr/>
          <p:nvPr/>
        </p:nvSpPr>
        <p:spPr>
          <a:xfrm>
            <a:off x="16237385" y="9499062"/>
            <a:ext cx="854984"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400" name="Image" descr="Image"/>
          <p:cNvPicPr>
            <a:picLocks noChangeAspect="1"/>
          </p:cNvPicPr>
          <p:nvPr/>
        </p:nvPicPr>
        <p:blipFill>
          <a:blip r:embed="rId4">
            <a:extLst/>
          </a:blip>
          <a:stretch>
            <a:fillRect/>
          </a:stretch>
        </p:blipFill>
        <p:spPr>
          <a:xfrm>
            <a:off x="14511351" y="3533266"/>
            <a:ext cx="2591402" cy="2591402"/>
          </a:xfrm>
          <a:prstGeom prst="rect">
            <a:avLst/>
          </a:prstGeom>
          <a:ln w="12700">
            <a:miter lim="400000"/>
          </a:ln>
        </p:spPr>
      </p:pic>
      <p:grpSp>
        <p:nvGrpSpPr>
          <p:cNvPr id="403" name="Group"/>
          <p:cNvGrpSpPr/>
          <p:nvPr/>
        </p:nvGrpSpPr>
        <p:grpSpPr>
          <a:xfrm>
            <a:off x="6236368" y="5789548"/>
            <a:ext cx="1330994" cy="2087906"/>
            <a:chOff x="1222692" y="0"/>
            <a:chExt cx="1330993" cy="2087904"/>
          </a:xfrm>
        </p:grpSpPr>
        <p:sp>
          <p:nvSpPr>
            <p:cNvPr id="401"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02"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sp>
        <p:nvSpPr>
          <p:cNvPr id="404"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405"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406"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407"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408"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pPr/>
            <a:r>
              <a:t>5</a:t>
            </a:r>
          </a:p>
        </p:txBody>
      </p:sp>
      <p:grpSp>
        <p:nvGrpSpPr>
          <p:cNvPr id="411" name="Group"/>
          <p:cNvGrpSpPr/>
          <p:nvPr/>
        </p:nvGrpSpPr>
        <p:grpSpPr>
          <a:xfrm>
            <a:off x="8964152" y="5789548"/>
            <a:ext cx="2196809" cy="2224850"/>
            <a:chOff x="0" y="0"/>
            <a:chExt cx="2196807" cy="2224848"/>
          </a:xfrm>
        </p:grpSpPr>
        <p:sp>
          <p:nvSpPr>
            <p:cNvPr id="409"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“OK”!</a:t>
              </a:r>
            </a:p>
          </p:txBody>
        </p:sp>
        <p:sp>
          <p:nvSpPr>
            <p:cNvPr id="410"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grpSp>
        <p:nvGrpSpPr>
          <p:cNvPr id="414" name="Group"/>
          <p:cNvGrpSpPr/>
          <p:nvPr/>
        </p:nvGrpSpPr>
        <p:grpSpPr>
          <a:xfrm>
            <a:off x="13342258" y="5789548"/>
            <a:ext cx="1330995" cy="2087906"/>
            <a:chOff x="1136649" y="0"/>
            <a:chExt cx="1330993" cy="2087904"/>
          </a:xfrm>
        </p:grpSpPr>
        <p:sp>
          <p:nvSpPr>
            <p:cNvPr id="412"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13"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Read A</a:t>
              </a:r>
            </a:p>
          </p:txBody>
        </p:sp>
      </p:grpSp>
      <p:grpSp>
        <p:nvGrpSpPr>
          <p:cNvPr id="417" name="Group"/>
          <p:cNvGrpSpPr/>
          <p:nvPr/>
        </p:nvGrpSpPr>
        <p:grpSpPr>
          <a:xfrm>
            <a:off x="16395949" y="5789548"/>
            <a:ext cx="2196809" cy="2224850"/>
            <a:chOff x="0" y="0"/>
            <a:chExt cx="2196807" cy="2224848"/>
          </a:xfrm>
        </p:grpSpPr>
        <p:sp>
          <p:nvSpPr>
            <p:cNvPr id="415" name="“5”!"/>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“5”!</a:t>
              </a:r>
            </a:p>
          </p:txBody>
        </p:sp>
        <p:sp>
          <p:nvSpPr>
            <p:cNvPr id="416"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grpSp>
        <p:nvGrpSpPr>
          <p:cNvPr id="420" name="Group"/>
          <p:cNvGrpSpPr/>
          <p:nvPr/>
        </p:nvGrpSpPr>
        <p:grpSpPr>
          <a:xfrm>
            <a:off x="9719886" y="7637859"/>
            <a:ext cx="4590889" cy="904876"/>
            <a:chOff x="0" y="2976"/>
            <a:chExt cx="4590888" cy="904875"/>
          </a:xfrm>
        </p:grpSpPr>
        <p:sp>
          <p:nvSpPr>
            <p:cNvPr id="418"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19"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grpSp>
        <p:nvGrpSpPr>
          <p:cNvPr id="423" name="Group"/>
          <p:cNvGrpSpPr/>
          <p:nvPr/>
        </p:nvGrpSpPr>
        <p:grpSpPr>
          <a:xfrm>
            <a:off x="9962738" y="9723522"/>
            <a:ext cx="4105185" cy="1270001"/>
            <a:chOff x="0" y="452437"/>
            <a:chExt cx="4105183" cy="1270000"/>
          </a:xfrm>
        </p:grpSpPr>
        <p:sp>
          <p:nvSpPr>
            <p:cNvPr id="421" name="Line"/>
            <p:cNvSpPr/>
            <p:nvPr/>
          </p:nvSpPr>
          <p:spPr>
            <a:xfrm flipH="1" flipV="1">
              <a:off x="0" y="789885"/>
              <a:ext cx="4105184"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22" name="“OK!”"/>
            <p:cNvSpPr/>
            <p:nvPr/>
          </p:nvSpPr>
          <p:spPr>
            <a:xfrm>
              <a:off x="2052592" y="45243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“OK!”</a:t>
              </a:r>
            </a:p>
          </p:txBody>
        </p:sp>
      </p:grpSp>
      <p:sp>
        <p:nvSpPr>
          <p:cNvPr id="424" name="5"/>
          <p:cNvSpPr txBox="1"/>
          <p:nvPr/>
        </p:nvSpPr>
        <p:spPr>
          <a:xfrm>
            <a:off x="14562584"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pPr/>
            <a:r>
              <a:t>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4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40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4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4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4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4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4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0" presetID="1" grpId="8" fill="hold">
                                  <p:stCondLst>
                                    <p:cond delay="0"/>
                                  </p:stCondLst>
                                  <p:iterate type="el" backwards="0">
                                    <p:tmAbs val="0"/>
                                  </p:iterate>
                                  <p:childTnLst>
                                    <p:set>
                                      <p:cBhvr>
                                        <p:cTn id="34" fill="hold"/>
                                        <p:tgtEl>
                                          <p:spTgt spid="41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14" grpId="7"/>
      <p:bldP build="whole" bldLvl="1" animBg="1" rev="0" advAuto="0" spid="423" grpId="5"/>
      <p:bldP build="whole" bldLvl="1" animBg="1" rev="0" advAuto="0" spid="417" grpId="8"/>
      <p:bldP build="whole" bldLvl="1" animBg="1" rev="0" advAuto="0" spid="403" grpId="1"/>
      <p:bldP build="whole" bldLvl="1" animBg="1" rev="0" advAuto="0" spid="420" grpId="3"/>
      <p:bldP build="whole" bldLvl="1" animBg="1" rev="0" advAuto="0" spid="424" grpId="4"/>
      <p:bldP build="whole" bldLvl="1" animBg="1" rev="0" advAuto="0" spid="411" grpId="6"/>
      <p:bldP build="whole" bldLvl="1" animBg="1" rev="0" advAuto="0" spid="408" grpId="2"/>
    </p:bldLst>
  </p:timing>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8" name="Availability"/>
          <p:cNvSpPr txBox="1"/>
          <p:nvPr>
            <p:ph type="title"/>
          </p:nvPr>
        </p:nvSpPr>
        <p:spPr>
          <a:prstGeom prst="rect">
            <a:avLst/>
          </a:prstGeom>
        </p:spPr>
        <p:txBody>
          <a:bodyPr/>
          <a:lstStyle/>
          <a:p>
            <a:pPr/>
            <a:r>
              <a:t>Availability</a:t>
            </a:r>
          </a:p>
        </p:txBody>
      </p:sp>
      <p:sp>
        <p:nvSpPr>
          <p:cNvPr id="429" name="If at least one node is online, can we still answer a reques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If at least one node is online, can we still answer a request?</a:t>
            </a:r>
          </a:p>
        </p:txBody>
      </p:sp>
      <p:pic>
        <p:nvPicPr>
          <p:cNvPr id="430" name="Image" descr="Image"/>
          <p:cNvPicPr>
            <a:picLocks noChangeAspect="1"/>
          </p:cNvPicPr>
          <p:nvPr/>
        </p:nvPicPr>
        <p:blipFill>
          <a:blip r:embed="rId2">
            <a:extLst/>
          </a:blip>
          <a:stretch>
            <a:fillRect/>
          </a:stretch>
        </p:blipFill>
        <p:spPr>
          <a:xfrm>
            <a:off x="6518887" y="7857912"/>
            <a:ext cx="3540740" cy="3540740"/>
          </a:xfrm>
          <a:prstGeom prst="rect">
            <a:avLst/>
          </a:prstGeom>
          <a:ln w="12700">
            <a:miter lim="400000"/>
          </a:ln>
        </p:spPr>
      </p:pic>
      <p:sp>
        <p:nvSpPr>
          <p:cNvPr id="431" name="A"/>
          <p:cNvSpPr/>
          <p:nvPr/>
        </p:nvSpPr>
        <p:spPr>
          <a:xfrm>
            <a:off x="6871615" y="10146969"/>
            <a:ext cx="854984"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432" name="B"/>
          <p:cNvSpPr/>
          <p:nvPr/>
        </p:nvSpPr>
        <p:spPr>
          <a:xfrm>
            <a:off x="8719591" y="10146969"/>
            <a:ext cx="854983"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433" name="Image" descr="Image"/>
          <p:cNvPicPr>
            <a:picLocks noChangeAspect="1"/>
          </p:cNvPicPr>
          <p:nvPr/>
        </p:nvPicPr>
        <p:blipFill>
          <a:blip r:embed="rId3">
            <a:extLst/>
          </a:blip>
          <a:stretch>
            <a:fillRect/>
          </a:stretch>
        </p:blipFill>
        <p:spPr>
          <a:xfrm>
            <a:off x="6993556" y="4181173"/>
            <a:ext cx="2591402" cy="2591402"/>
          </a:xfrm>
          <a:prstGeom prst="rect">
            <a:avLst/>
          </a:prstGeom>
          <a:ln w="12700">
            <a:miter lim="400000"/>
          </a:ln>
        </p:spPr>
      </p:pic>
      <p:pic>
        <p:nvPicPr>
          <p:cNvPr id="434" name="Image" descr="Image"/>
          <p:cNvPicPr>
            <a:picLocks noChangeAspect="1"/>
          </p:cNvPicPr>
          <p:nvPr/>
        </p:nvPicPr>
        <p:blipFill>
          <a:blip r:embed="rId2">
            <a:extLst/>
          </a:blip>
          <a:stretch>
            <a:fillRect/>
          </a:stretch>
        </p:blipFill>
        <p:spPr>
          <a:xfrm>
            <a:off x="14014122" y="7857912"/>
            <a:ext cx="3540740" cy="3540740"/>
          </a:xfrm>
          <a:prstGeom prst="rect">
            <a:avLst/>
          </a:prstGeom>
          <a:ln w="12700">
            <a:miter lim="400000"/>
          </a:ln>
        </p:spPr>
      </p:pic>
      <p:sp>
        <p:nvSpPr>
          <p:cNvPr id="435" name="A"/>
          <p:cNvSpPr/>
          <p:nvPr/>
        </p:nvSpPr>
        <p:spPr>
          <a:xfrm>
            <a:off x="14366850" y="10146969"/>
            <a:ext cx="854983"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436" name="B"/>
          <p:cNvSpPr/>
          <p:nvPr/>
        </p:nvSpPr>
        <p:spPr>
          <a:xfrm>
            <a:off x="16214825" y="10146969"/>
            <a:ext cx="854984"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437" name="Image" descr="Image"/>
          <p:cNvPicPr>
            <a:picLocks noChangeAspect="1"/>
          </p:cNvPicPr>
          <p:nvPr/>
        </p:nvPicPr>
        <p:blipFill>
          <a:blip r:embed="rId3">
            <a:extLst/>
          </a:blip>
          <a:stretch>
            <a:fillRect/>
          </a:stretch>
        </p:blipFill>
        <p:spPr>
          <a:xfrm>
            <a:off x="14488791" y="4181173"/>
            <a:ext cx="2591402" cy="2591402"/>
          </a:xfrm>
          <a:prstGeom prst="rect">
            <a:avLst/>
          </a:prstGeom>
          <a:ln w="12700">
            <a:miter lim="400000"/>
          </a:ln>
        </p:spPr>
      </p:pic>
      <p:grpSp>
        <p:nvGrpSpPr>
          <p:cNvPr id="440" name="Group"/>
          <p:cNvGrpSpPr/>
          <p:nvPr/>
        </p:nvGrpSpPr>
        <p:grpSpPr>
          <a:xfrm>
            <a:off x="6213808" y="6437455"/>
            <a:ext cx="1330995" cy="2087906"/>
            <a:chOff x="1222692" y="0"/>
            <a:chExt cx="1330993" cy="2087904"/>
          </a:xfrm>
        </p:grpSpPr>
        <p:sp>
          <p:nvSpPr>
            <p:cNvPr id="438"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39"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sp>
        <p:nvSpPr>
          <p:cNvPr id="441" name="6"/>
          <p:cNvSpPr txBox="1"/>
          <p:nvPr/>
        </p:nvSpPr>
        <p:spPr>
          <a:xfrm>
            <a:off x="7044789" y="11091568"/>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442" name="7"/>
          <p:cNvSpPr txBox="1"/>
          <p:nvPr/>
        </p:nvSpPr>
        <p:spPr>
          <a:xfrm>
            <a:off x="8892764" y="11091568"/>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443" name="7"/>
          <p:cNvSpPr txBox="1"/>
          <p:nvPr/>
        </p:nvSpPr>
        <p:spPr>
          <a:xfrm>
            <a:off x="16388000" y="11091568"/>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444" name="6"/>
          <p:cNvSpPr txBox="1"/>
          <p:nvPr/>
        </p:nvSpPr>
        <p:spPr>
          <a:xfrm>
            <a:off x="14540024" y="11091568"/>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445" name="5"/>
          <p:cNvSpPr txBox="1"/>
          <p:nvPr/>
        </p:nvSpPr>
        <p:spPr>
          <a:xfrm>
            <a:off x="7044788" y="11091568"/>
            <a:ext cx="508636"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pPr/>
            <a:r>
              <a:t>5</a:t>
            </a:r>
          </a:p>
        </p:txBody>
      </p:sp>
      <p:grpSp>
        <p:nvGrpSpPr>
          <p:cNvPr id="448" name="Group"/>
          <p:cNvGrpSpPr/>
          <p:nvPr/>
        </p:nvGrpSpPr>
        <p:grpSpPr>
          <a:xfrm>
            <a:off x="9845988" y="6437455"/>
            <a:ext cx="6476033" cy="2066451"/>
            <a:chOff x="0" y="0"/>
            <a:chExt cx="6476032" cy="2066449"/>
          </a:xfrm>
        </p:grpSpPr>
        <p:sp>
          <p:nvSpPr>
            <p:cNvPr id="446" name="Line"/>
            <p:cNvSpPr/>
            <p:nvPr/>
          </p:nvSpPr>
          <p:spPr>
            <a:xfrm flipH="1">
              <a:off x="-1" y="-1"/>
              <a:ext cx="4653191" cy="206645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47" name="Read A"/>
            <p:cNvSpPr txBox="1"/>
            <p:nvPr/>
          </p:nvSpPr>
          <p:spPr>
            <a:xfrm>
              <a:off x="4037746" y="212501"/>
              <a:ext cx="2438286" cy="96352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5000">
                  <a:solidFill>
                    <a:srgbClr val="000000"/>
                  </a:solidFill>
                  <a:latin typeface="Helvetica Light"/>
                  <a:ea typeface="Helvetica Light"/>
                  <a:cs typeface="Helvetica Light"/>
                  <a:sym typeface="Helvetica Light"/>
                </a:defRPr>
              </a:lvl1pPr>
            </a:lstStyle>
            <a:p>
              <a:pPr/>
              <a:r>
                <a:t>Read A</a:t>
              </a:r>
            </a:p>
          </p:txBody>
        </p:sp>
      </p:grpSp>
      <p:grpSp>
        <p:nvGrpSpPr>
          <p:cNvPr id="451" name="Group"/>
          <p:cNvGrpSpPr/>
          <p:nvPr/>
        </p:nvGrpSpPr>
        <p:grpSpPr>
          <a:xfrm>
            <a:off x="9697327" y="8285766"/>
            <a:ext cx="4590889" cy="904876"/>
            <a:chOff x="0" y="2976"/>
            <a:chExt cx="4590888" cy="904875"/>
          </a:xfrm>
        </p:grpSpPr>
        <p:sp>
          <p:nvSpPr>
            <p:cNvPr id="449"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50"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pic>
        <p:nvPicPr>
          <p:cNvPr id="452" name="Image" descr="Image"/>
          <p:cNvPicPr>
            <a:picLocks noChangeAspect="1"/>
          </p:cNvPicPr>
          <p:nvPr/>
        </p:nvPicPr>
        <p:blipFill>
          <a:blip r:embed="rId4">
            <a:extLst/>
          </a:blip>
          <a:srcRect l="3834" t="1804" r="1950" b="2053"/>
          <a:stretch>
            <a:fillRect/>
          </a:stretch>
        </p:blipFill>
        <p:spPr>
          <a:xfrm>
            <a:off x="14932440" y="8599984"/>
            <a:ext cx="1703638" cy="2235998"/>
          </a:xfrm>
          <a:custGeom>
            <a:avLst/>
            <a:gdLst/>
            <a:ahLst/>
            <a:cxnLst>
              <a:cxn ang="0">
                <a:pos x="wd2" y="hd2"/>
              </a:cxn>
              <a:cxn ang="5400000">
                <a:pos x="wd2" y="hd2"/>
              </a:cxn>
              <a:cxn ang="10800000">
                <a:pos x="wd2" y="hd2"/>
              </a:cxn>
              <a:cxn ang="16200000">
                <a:pos x="wd2" y="hd2"/>
              </a:cxn>
            </a:cxnLst>
            <a:rect l="0" t="0" r="r" b="b"/>
            <a:pathLst>
              <a:path w="21583" h="21600" fill="norm" stroke="1"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4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44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45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4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4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52" grpId="4"/>
      <p:bldP build="whole" bldLvl="1" animBg="1" rev="0" advAuto="0" spid="451" grpId="3"/>
      <p:bldP build="whole" bldLvl="1" animBg="1" rev="0" advAuto="0" spid="440" grpId="1"/>
      <p:bldP build="whole" bldLvl="1" animBg="1" rev="0" advAuto="0" spid="445" grpId="2"/>
      <p:bldP build="whole" bldLvl="1" animBg="1" rev="0" advAuto="0" spid="448" grpId="5"/>
    </p:bldLst>
  </p:timing>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4" name="Consistent + Available"/>
          <p:cNvSpPr txBox="1"/>
          <p:nvPr>
            <p:ph type="title"/>
          </p:nvPr>
        </p:nvSpPr>
        <p:spPr>
          <a:prstGeom prst="rect">
            <a:avLst/>
          </a:prstGeom>
        </p:spPr>
        <p:txBody>
          <a:bodyPr/>
          <a:lstStyle/>
          <a:p>
            <a:pPr/>
            <a:r>
              <a:t>Consistent + Available</a:t>
            </a:r>
          </a:p>
        </p:txBody>
      </p:sp>
      <p:sp>
        <p:nvSpPr>
          <p:cNvPr id="455" name="On timeout, assume node is crashe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On timeout, assume node is crashed</a:t>
            </a:r>
          </a:p>
        </p:txBody>
      </p:sp>
      <p:sp>
        <p:nvSpPr>
          <p:cNvPr id="456" name="Slide bullet text"/>
          <p:cNvSpPr txBox="1"/>
          <p:nvPr>
            <p:ph type="body" idx="1"/>
          </p:nvPr>
        </p:nvSpPr>
        <p:spPr>
          <a:prstGeom prst="rect">
            <a:avLst/>
          </a:prstGeom>
        </p:spPr>
        <p:txBody>
          <a:bodyPr/>
          <a:lstStyle/>
          <a:p>
            <a:pPr/>
          </a:p>
        </p:txBody>
      </p:sp>
      <p:pic>
        <p:nvPicPr>
          <p:cNvPr id="457" name="Image" descr="Image"/>
          <p:cNvPicPr>
            <a:picLocks noChangeAspect="1"/>
          </p:cNvPicPr>
          <p:nvPr/>
        </p:nvPicPr>
        <p:blipFill>
          <a:blip r:embed="rId2">
            <a:extLst/>
          </a:blip>
          <a:stretch>
            <a:fillRect/>
          </a:stretch>
        </p:blipFill>
        <p:spPr>
          <a:xfrm>
            <a:off x="6541446" y="7210005"/>
            <a:ext cx="3540740" cy="3540740"/>
          </a:xfrm>
          <a:prstGeom prst="rect">
            <a:avLst/>
          </a:prstGeom>
          <a:ln w="12700">
            <a:miter lim="400000"/>
          </a:ln>
        </p:spPr>
      </p:pic>
      <p:sp>
        <p:nvSpPr>
          <p:cNvPr id="458" name="A"/>
          <p:cNvSpPr/>
          <p:nvPr/>
        </p:nvSpPr>
        <p:spPr>
          <a:xfrm>
            <a:off x="6894174" y="9499062"/>
            <a:ext cx="854984"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459" name="B"/>
          <p:cNvSpPr/>
          <p:nvPr/>
        </p:nvSpPr>
        <p:spPr>
          <a:xfrm>
            <a:off x="8742150" y="9499062"/>
            <a:ext cx="854983"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460" name="Image" descr="Image"/>
          <p:cNvPicPr>
            <a:picLocks noChangeAspect="1"/>
          </p:cNvPicPr>
          <p:nvPr/>
        </p:nvPicPr>
        <p:blipFill>
          <a:blip r:embed="rId3">
            <a:extLst/>
          </a:blip>
          <a:stretch>
            <a:fillRect/>
          </a:stretch>
        </p:blipFill>
        <p:spPr>
          <a:xfrm>
            <a:off x="7016115" y="3533266"/>
            <a:ext cx="2591402" cy="2591402"/>
          </a:xfrm>
          <a:prstGeom prst="rect">
            <a:avLst/>
          </a:prstGeom>
          <a:ln w="12700">
            <a:miter lim="400000"/>
          </a:ln>
        </p:spPr>
      </p:pic>
      <p:pic>
        <p:nvPicPr>
          <p:cNvPr id="461" name="Image" descr="Image"/>
          <p:cNvPicPr>
            <a:picLocks noChangeAspect="1"/>
          </p:cNvPicPr>
          <p:nvPr/>
        </p:nvPicPr>
        <p:blipFill>
          <a:blip r:embed="rId2">
            <a:extLst/>
          </a:blip>
          <a:stretch>
            <a:fillRect/>
          </a:stretch>
        </p:blipFill>
        <p:spPr>
          <a:xfrm>
            <a:off x="14036682" y="7210005"/>
            <a:ext cx="3540740" cy="3540740"/>
          </a:xfrm>
          <a:prstGeom prst="rect">
            <a:avLst/>
          </a:prstGeom>
          <a:ln w="12700">
            <a:miter lim="400000"/>
          </a:ln>
        </p:spPr>
      </p:pic>
      <p:sp>
        <p:nvSpPr>
          <p:cNvPr id="462" name="A"/>
          <p:cNvSpPr/>
          <p:nvPr/>
        </p:nvSpPr>
        <p:spPr>
          <a:xfrm>
            <a:off x="14389410" y="9499062"/>
            <a:ext cx="854983"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463" name="B"/>
          <p:cNvSpPr/>
          <p:nvPr/>
        </p:nvSpPr>
        <p:spPr>
          <a:xfrm>
            <a:off x="16237385" y="9499062"/>
            <a:ext cx="854984"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464" name="Image" descr="Image"/>
          <p:cNvPicPr>
            <a:picLocks noChangeAspect="1"/>
          </p:cNvPicPr>
          <p:nvPr/>
        </p:nvPicPr>
        <p:blipFill>
          <a:blip r:embed="rId3">
            <a:extLst/>
          </a:blip>
          <a:stretch>
            <a:fillRect/>
          </a:stretch>
        </p:blipFill>
        <p:spPr>
          <a:xfrm>
            <a:off x="14511351" y="3533266"/>
            <a:ext cx="2591402" cy="2591402"/>
          </a:xfrm>
          <a:prstGeom prst="rect">
            <a:avLst/>
          </a:prstGeom>
          <a:ln w="12700">
            <a:miter lim="400000"/>
          </a:ln>
        </p:spPr>
      </p:pic>
      <p:grpSp>
        <p:nvGrpSpPr>
          <p:cNvPr id="467" name="Group"/>
          <p:cNvGrpSpPr/>
          <p:nvPr/>
        </p:nvGrpSpPr>
        <p:grpSpPr>
          <a:xfrm>
            <a:off x="6236368" y="5789548"/>
            <a:ext cx="1330994" cy="2087906"/>
            <a:chOff x="1222692" y="0"/>
            <a:chExt cx="1330993" cy="2087904"/>
          </a:xfrm>
        </p:grpSpPr>
        <p:sp>
          <p:nvSpPr>
            <p:cNvPr id="465"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66"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sp>
        <p:nvSpPr>
          <p:cNvPr id="468"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469"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470"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471"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472"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pPr/>
            <a:r>
              <a:t>5</a:t>
            </a:r>
          </a:p>
        </p:txBody>
      </p:sp>
      <p:grpSp>
        <p:nvGrpSpPr>
          <p:cNvPr id="475" name="Group"/>
          <p:cNvGrpSpPr/>
          <p:nvPr/>
        </p:nvGrpSpPr>
        <p:grpSpPr>
          <a:xfrm>
            <a:off x="8964152" y="5789548"/>
            <a:ext cx="2196809" cy="2224850"/>
            <a:chOff x="0" y="0"/>
            <a:chExt cx="2196807" cy="2224848"/>
          </a:xfrm>
        </p:grpSpPr>
        <p:sp>
          <p:nvSpPr>
            <p:cNvPr id="473"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“OK”!</a:t>
              </a:r>
            </a:p>
          </p:txBody>
        </p:sp>
        <p:sp>
          <p:nvSpPr>
            <p:cNvPr id="474"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grpSp>
        <p:nvGrpSpPr>
          <p:cNvPr id="478" name="Group"/>
          <p:cNvGrpSpPr/>
          <p:nvPr/>
        </p:nvGrpSpPr>
        <p:grpSpPr>
          <a:xfrm>
            <a:off x="9719745" y="5948344"/>
            <a:ext cx="5985434" cy="2453499"/>
            <a:chOff x="0" y="0"/>
            <a:chExt cx="5985433" cy="2453497"/>
          </a:xfrm>
        </p:grpSpPr>
        <p:sp>
          <p:nvSpPr>
            <p:cNvPr id="476" name="“5”!"/>
            <p:cNvSpPr/>
            <p:nvPr/>
          </p:nvSpPr>
          <p:spPr>
            <a:xfrm>
              <a:off x="4715433" y="773493"/>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“5”!</a:t>
              </a:r>
            </a:p>
          </p:txBody>
        </p:sp>
        <p:sp>
          <p:nvSpPr>
            <p:cNvPr id="477" name="Line"/>
            <p:cNvSpPr/>
            <p:nvPr/>
          </p:nvSpPr>
          <p:spPr>
            <a:xfrm flipV="1">
              <a:off x="0" y="0"/>
              <a:ext cx="5320449" cy="24534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grpSp>
        <p:nvGrpSpPr>
          <p:cNvPr id="481" name="Group"/>
          <p:cNvGrpSpPr/>
          <p:nvPr/>
        </p:nvGrpSpPr>
        <p:grpSpPr>
          <a:xfrm>
            <a:off x="9719886" y="7637859"/>
            <a:ext cx="4590889" cy="904876"/>
            <a:chOff x="0" y="2976"/>
            <a:chExt cx="4590888" cy="904875"/>
          </a:xfrm>
        </p:grpSpPr>
        <p:sp>
          <p:nvSpPr>
            <p:cNvPr id="479"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80" name="Set A=5"/>
            <p:cNvSpPr txBox="1"/>
            <p:nvPr/>
          </p:nvSpPr>
          <p:spPr>
            <a:xfrm>
              <a:off x="1429894" y="2976"/>
              <a:ext cx="2445386" cy="9048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pic>
        <p:nvPicPr>
          <p:cNvPr id="482" name="Image" descr="Image"/>
          <p:cNvPicPr>
            <a:picLocks noChangeAspect="1"/>
          </p:cNvPicPr>
          <p:nvPr/>
        </p:nvPicPr>
        <p:blipFill>
          <a:blip r:embed="rId4">
            <a:extLst/>
          </a:blip>
          <a:srcRect l="3834" t="1804" r="1950" b="2053"/>
          <a:stretch>
            <a:fillRect/>
          </a:stretch>
        </p:blipFill>
        <p:spPr>
          <a:xfrm>
            <a:off x="14955000" y="7952077"/>
            <a:ext cx="1703638" cy="2235998"/>
          </a:xfrm>
          <a:custGeom>
            <a:avLst/>
            <a:gdLst/>
            <a:ahLst/>
            <a:cxnLst>
              <a:cxn ang="0">
                <a:pos x="wd2" y="hd2"/>
              </a:cxn>
              <a:cxn ang="5400000">
                <a:pos x="wd2" y="hd2"/>
              </a:cxn>
              <a:cxn ang="10800000">
                <a:pos x="wd2" y="hd2"/>
              </a:cxn>
              <a:cxn ang="16200000">
                <a:pos x="wd2" y="hd2"/>
              </a:cxn>
            </a:cxnLst>
            <a:rect l="0" t="0" r="r" b="b"/>
            <a:pathLst>
              <a:path w="21583" h="21600" fill="norm" stroke="1"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grpSp>
        <p:nvGrpSpPr>
          <p:cNvPr id="485" name="Group"/>
          <p:cNvGrpSpPr/>
          <p:nvPr/>
        </p:nvGrpSpPr>
        <p:grpSpPr>
          <a:xfrm>
            <a:off x="9868547" y="5235037"/>
            <a:ext cx="4653191" cy="2620962"/>
            <a:chOff x="0" y="0"/>
            <a:chExt cx="4653189" cy="2620961"/>
          </a:xfrm>
        </p:grpSpPr>
        <p:sp>
          <p:nvSpPr>
            <p:cNvPr id="483" name="Line"/>
            <p:cNvSpPr/>
            <p:nvPr/>
          </p:nvSpPr>
          <p:spPr>
            <a:xfrm flipH="1">
              <a:off x="-1" y="554511"/>
              <a:ext cx="4653191" cy="206645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484" name="Read A"/>
            <p:cNvSpPr txBox="1"/>
            <p:nvPr/>
          </p:nvSpPr>
          <p:spPr>
            <a:xfrm>
              <a:off x="1804384" y="0"/>
              <a:ext cx="2438287" cy="96352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5000">
                  <a:solidFill>
                    <a:srgbClr val="000000"/>
                  </a:solidFill>
                  <a:latin typeface="Helvetica Light"/>
                  <a:ea typeface="Helvetica Light"/>
                  <a:cs typeface="Helvetica Light"/>
                  <a:sym typeface="Helvetica Light"/>
                </a:defRPr>
              </a:lvl1pPr>
            </a:lstStyle>
            <a:p>
              <a:pPr/>
              <a:r>
                <a:t>Read A</a:t>
              </a:r>
            </a:p>
          </p:txBody>
        </p:sp>
      </p:grpSp>
      <p:pic>
        <p:nvPicPr>
          <p:cNvPr id="486" name="Image" descr="Image"/>
          <p:cNvPicPr>
            <a:picLocks noChangeAspect="1"/>
          </p:cNvPicPr>
          <p:nvPr/>
        </p:nvPicPr>
        <p:blipFill>
          <a:blip r:embed="rId5">
            <a:extLst/>
          </a:blip>
          <a:stretch>
            <a:fillRect/>
          </a:stretch>
        </p:blipFill>
        <p:spPr>
          <a:xfrm>
            <a:off x="11547802" y="8614798"/>
            <a:ext cx="1288395" cy="1288395"/>
          </a:xfrm>
          <a:prstGeom prst="rect">
            <a:avLst/>
          </a:prstGeom>
          <a:ln w="12700">
            <a:miter lim="400000"/>
          </a:ln>
        </p:spPr>
      </p:pic>
      <p:sp>
        <p:nvSpPr>
          <p:cNvPr id="487" name="Assume replica failed"/>
          <p:cNvSpPr txBox="1"/>
          <p:nvPr/>
        </p:nvSpPr>
        <p:spPr>
          <a:xfrm>
            <a:off x="10199757" y="8708548"/>
            <a:ext cx="3984486" cy="1666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Assume replica failed</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4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4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48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481"/>
                                        </p:tgtEl>
                                        <p:attrNameLst>
                                          <p:attrName>style.visibility</p:attrName>
                                        </p:attrNameLst>
                                      </p:cBhvr>
                                      <p:to>
                                        <p:strVal val="visible"/>
                                      </p:to>
                                    </p:set>
                                  </p:childTnLst>
                                </p:cTn>
                              </p:par>
                            </p:childTnLst>
                          </p:cTn>
                        </p:par>
                        <p:par>
                          <p:cTn id="19" fill="hold">
                            <p:stCondLst>
                              <p:cond delay="0"/>
                            </p:stCondLst>
                            <p:childTnLst>
                              <p:par>
                                <p:cTn id="20" presetClass="entr" nodeType="afterEffect" presetSubtype="0" presetID="1" grpId="5" fill="hold">
                                  <p:stCondLst>
                                    <p:cond delay="0"/>
                                  </p:stCondLst>
                                  <p:iterate type="el" backwards="0">
                                    <p:tmAbs val="0"/>
                                  </p:iterate>
                                  <p:childTnLst>
                                    <p:set>
                                      <p:cBhvr>
                                        <p:cTn id="21" fill="hold"/>
                                        <p:tgtEl>
                                          <p:spTgt spid="486"/>
                                        </p:tgtEl>
                                        <p:attrNameLst>
                                          <p:attrName>style.visibility</p:attrName>
                                        </p:attrNameLst>
                                      </p:cBhvr>
                                      <p:to>
                                        <p:strVal val="visible"/>
                                      </p:to>
                                    </p:set>
                                  </p:childTnLst>
                                </p:cTn>
                              </p:par>
                            </p:childTnLst>
                          </p:cTn>
                        </p:par>
                        <p:par>
                          <p:cTn id="22" fill="hold">
                            <p:stCondLst>
                              <p:cond delay="0"/>
                            </p:stCondLst>
                            <p:childTnLst>
                              <p:par>
                                <p:cTn id="23" presetClass="emph" nodeType="afterEffect" presetSubtype="0" presetID="8" grpId="6" accel="50000" decel="50000" fill="hold">
                                  <p:stCondLst>
                                    <p:cond delay="0"/>
                                  </p:stCondLst>
                                  <p:childTnLst>
                                    <p:animRot by="64740000">
                                      <p:cBhvr>
                                        <p:cTn id="24" dur="2000" fill="hold"/>
                                        <p:tgtEl>
                                          <p:spTgt spid="486"/>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Class="exit" nodeType="clickEffect" presetSubtype="0" presetID="1" grpId="7" fill="hold">
                                  <p:stCondLst>
                                    <p:cond delay="0"/>
                                  </p:stCondLst>
                                  <p:iterate type="el" backwards="0">
                                    <p:tmAbs val="0"/>
                                  </p:iterate>
                                  <p:childTnLst>
                                    <p:set>
                                      <p:cBhvr>
                                        <p:cTn id="28" fill="hold">
                                          <p:stCondLst>
                                            <p:cond delay="0"/>
                                          </p:stCondLst>
                                        </p:cTn>
                                        <p:tgtEl>
                                          <p:spTgt spid="486"/>
                                        </p:tgtEl>
                                        <p:attrNameLst>
                                          <p:attrName>style.visibility</p:attrName>
                                        </p:attrNameLst>
                                      </p:cBhvr>
                                      <p:to>
                                        <p:strVal val="hidden"/>
                                      </p:to>
                                    </p:set>
                                  </p:childTnLst>
                                </p:cTn>
                              </p:par>
                            </p:childTnLst>
                          </p:cTn>
                        </p:par>
                        <p:par>
                          <p:cTn id="29" fill="hold">
                            <p:stCondLst>
                              <p:cond delay="0"/>
                            </p:stCondLst>
                            <p:childTnLst>
                              <p:par>
                                <p:cTn id="30" presetClass="entr" nodeType="afterEffect" presetSubtype="0" presetID="1" grpId="8" fill="hold">
                                  <p:stCondLst>
                                    <p:cond delay="0"/>
                                  </p:stCondLst>
                                  <p:iterate type="el" backwards="0">
                                    <p:tmAbs val="0"/>
                                  </p:iterate>
                                  <p:childTnLst>
                                    <p:set>
                                      <p:cBhvr>
                                        <p:cTn id="31" fill="hold"/>
                                        <p:tgtEl>
                                          <p:spTgt spid="48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Class="entr" nodeType="clickEffect" presetSubtype="0" presetID="1" grpId="9" fill="hold">
                                  <p:stCondLst>
                                    <p:cond delay="0"/>
                                  </p:stCondLst>
                                  <p:iterate type="el" backwards="0">
                                    <p:tmAbs val="0"/>
                                  </p:iterate>
                                  <p:childTnLst>
                                    <p:set>
                                      <p:cBhvr>
                                        <p:cTn id="35" fill="hold"/>
                                        <p:tgtEl>
                                          <p:spTgt spid="475"/>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Class="entr" nodeType="clickEffect" presetSubtype="0" presetID="1" grpId="10" fill="hold">
                                  <p:stCondLst>
                                    <p:cond delay="0"/>
                                  </p:stCondLst>
                                  <p:iterate type="el" backwards="0">
                                    <p:tmAbs val="0"/>
                                  </p:iterate>
                                  <p:childTnLst>
                                    <p:set>
                                      <p:cBhvr>
                                        <p:cTn id="39" fill="hold"/>
                                        <p:tgtEl>
                                          <p:spTgt spid="485"/>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Class="entr" nodeType="clickEffect" presetSubtype="0" presetID="1" grpId="11" fill="hold">
                                  <p:stCondLst>
                                    <p:cond delay="0"/>
                                  </p:stCondLst>
                                  <p:iterate type="el" backwards="0">
                                    <p:tmAbs val="0"/>
                                  </p:iterate>
                                  <p:childTnLst>
                                    <p:set>
                                      <p:cBhvr>
                                        <p:cTn id="43" fill="hold"/>
                                        <p:tgtEl>
                                          <p:spTgt spid="47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86" grpId="6"/>
      <p:bldP build="whole" bldLvl="1" animBg="1" rev="0" advAuto="0" spid="486" grpId="7"/>
      <p:bldP build="whole" bldLvl="1" animBg="1" rev="0" advAuto="0" spid="481" grpId="4"/>
      <p:bldP build="whole" bldLvl="1" animBg="1" rev="0" advAuto="0" spid="475" grpId="9"/>
      <p:bldP build="whole" bldLvl="1" animBg="1" rev="0" advAuto="0" spid="482" grpId="3"/>
      <p:bldP build="whole" bldLvl="1" animBg="1" rev="0" advAuto="0" spid="485" grpId="10"/>
      <p:bldP build="whole" bldLvl="1" animBg="1" rev="0" advAuto="0" spid="487" grpId="8"/>
      <p:bldP build="whole" bldLvl="1" animBg="1" rev="0" advAuto="0" spid="467" grpId="1"/>
      <p:bldP build="whole" bldLvl="1" animBg="1" rev="0" advAuto="0" spid="478" grpId="11"/>
      <p:bldP build="whole" bldLvl="1" animBg="1" rev="0" advAuto="0" spid="472" grpId="2"/>
      <p:bldP build="whole" bldLvl="1" animBg="1" rev="0" advAuto="0" spid="486" grpId="5"/>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9" name="Recall: Fallacies of Distributed Systems"/>
          <p:cNvSpPr txBox="1"/>
          <p:nvPr>
            <p:ph type="title"/>
          </p:nvPr>
        </p:nvSpPr>
        <p:spPr>
          <a:prstGeom prst="rect">
            <a:avLst/>
          </a:prstGeom>
        </p:spPr>
        <p:txBody>
          <a:bodyPr/>
          <a:lstStyle/>
          <a:p>
            <a:pPr/>
            <a:r>
              <a:t>Recall: Fallacies of Distributed Systems</a:t>
            </a:r>
          </a:p>
        </p:txBody>
      </p:sp>
      <p:sp>
        <p:nvSpPr>
          <p:cNvPr id="490" name="What if the network fail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What if </a:t>
            </a:r>
            <a:r>
              <a:rPr i="1"/>
              <a:t>the network </a:t>
            </a:r>
            <a:r>
              <a:t>fails?</a:t>
            </a:r>
          </a:p>
        </p:txBody>
      </p:sp>
      <p:pic>
        <p:nvPicPr>
          <p:cNvPr id="491" name="Image" descr="Image"/>
          <p:cNvPicPr>
            <a:picLocks noChangeAspect="1"/>
          </p:cNvPicPr>
          <p:nvPr/>
        </p:nvPicPr>
        <p:blipFill>
          <a:blip r:embed="rId2">
            <a:extLst/>
          </a:blip>
          <a:stretch>
            <a:fillRect/>
          </a:stretch>
        </p:blipFill>
        <p:spPr>
          <a:xfrm>
            <a:off x="6541446" y="7210005"/>
            <a:ext cx="3540740" cy="3540740"/>
          </a:xfrm>
          <a:prstGeom prst="rect">
            <a:avLst/>
          </a:prstGeom>
          <a:ln w="12700">
            <a:miter lim="400000"/>
          </a:ln>
        </p:spPr>
      </p:pic>
      <p:sp>
        <p:nvSpPr>
          <p:cNvPr id="492" name="A"/>
          <p:cNvSpPr/>
          <p:nvPr/>
        </p:nvSpPr>
        <p:spPr>
          <a:xfrm>
            <a:off x="6894174" y="9499062"/>
            <a:ext cx="854984"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493" name="B"/>
          <p:cNvSpPr/>
          <p:nvPr/>
        </p:nvSpPr>
        <p:spPr>
          <a:xfrm>
            <a:off x="8742150" y="9499062"/>
            <a:ext cx="854983"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494" name="Image" descr="Image"/>
          <p:cNvPicPr>
            <a:picLocks noChangeAspect="1"/>
          </p:cNvPicPr>
          <p:nvPr/>
        </p:nvPicPr>
        <p:blipFill>
          <a:blip r:embed="rId3">
            <a:extLst/>
          </a:blip>
          <a:stretch>
            <a:fillRect/>
          </a:stretch>
        </p:blipFill>
        <p:spPr>
          <a:xfrm>
            <a:off x="7016115" y="3533266"/>
            <a:ext cx="2591402" cy="2591402"/>
          </a:xfrm>
          <a:prstGeom prst="rect">
            <a:avLst/>
          </a:prstGeom>
          <a:ln w="12700">
            <a:miter lim="400000"/>
          </a:ln>
        </p:spPr>
      </p:pic>
      <p:pic>
        <p:nvPicPr>
          <p:cNvPr id="495" name="Image" descr="Image"/>
          <p:cNvPicPr>
            <a:picLocks noChangeAspect="1"/>
          </p:cNvPicPr>
          <p:nvPr/>
        </p:nvPicPr>
        <p:blipFill>
          <a:blip r:embed="rId2">
            <a:extLst/>
          </a:blip>
          <a:stretch>
            <a:fillRect/>
          </a:stretch>
        </p:blipFill>
        <p:spPr>
          <a:xfrm>
            <a:off x="14036682" y="7210005"/>
            <a:ext cx="3540740" cy="3540740"/>
          </a:xfrm>
          <a:prstGeom prst="rect">
            <a:avLst/>
          </a:prstGeom>
          <a:ln w="12700">
            <a:miter lim="400000"/>
          </a:ln>
        </p:spPr>
      </p:pic>
      <p:sp>
        <p:nvSpPr>
          <p:cNvPr id="496" name="A"/>
          <p:cNvSpPr/>
          <p:nvPr/>
        </p:nvSpPr>
        <p:spPr>
          <a:xfrm>
            <a:off x="14389410" y="9499062"/>
            <a:ext cx="854983"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497" name="B"/>
          <p:cNvSpPr/>
          <p:nvPr/>
        </p:nvSpPr>
        <p:spPr>
          <a:xfrm>
            <a:off x="16237385" y="9499062"/>
            <a:ext cx="854984"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498" name="Image" descr="Image"/>
          <p:cNvPicPr>
            <a:picLocks noChangeAspect="1"/>
          </p:cNvPicPr>
          <p:nvPr/>
        </p:nvPicPr>
        <p:blipFill>
          <a:blip r:embed="rId3">
            <a:extLst/>
          </a:blip>
          <a:stretch>
            <a:fillRect/>
          </a:stretch>
        </p:blipFill>
        <p:spPr>
          <a:xfrm>
            <a:off x="14511351" y="3533266"/>
            <a:ext cx="2591402" cy="2591402"/>
          </a:xfrm>
          <a:prstGeom prst="rect">
            <a:avLst/>
          </a:prstGeom>
          <a:ln w="12700">
            <a:miter lim="400000"/>
          </a:ln>
        </p:spPr>
      </p:pic>
      <p:grpSp>
        <p:nvGrpSpPr>
          <p:cNvPr id="501" name="Group"/>
          <p:cNvGrpSpPr/>
          <p:nvPr/>
        </p:nvGrpSpPr>
        <p:grpSpPr>
          <a:xfrm>
            <a:off x="6236368" y="5789548"/>
            <a:ext cx="1330994" cy="2087906"/>
            <a:chOff x="1222692" y="0"/>
            <a:chExt cx="1330993" cy="2087904"/>
          </a:xfrm>
        </p:grpSpPr>
        <p:sp>
          <p:nvSpPr>
            <p:cNvPr id="499"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500"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sp>
        <p:nvSpPr>
          <p:cNvPr id="502"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503"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504"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505"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506"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pPr/>
            <a:r>
              <a:t>5</a:t>
            </a:r>
          </a:p>
        </p:txBody>
      </p:sp>
      <p:grpSp>
        <p:nvGrpSpPr>
          <p:cNvPr id="509" name="Group"/>
          <p:cNvGrpSpPr/>
          <p:nvPr/>
        </p:nvGrpSpPr>
        <p:grpSpPr>
          <a:xfrm>
            <a:off x="8964152" y="5789548"/>
            <a:ext cx="2196809" cy="2224850"/>
            <a:chOff x="0" y="0"/>
            <a:chExt cx="2196807" cy="2224848"/>
          </a:xfrm>
        </p:grpSpPr>
        <p:sp>
          <p:nvSpPr>
            <p:cNvPr id="507"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“OK”!</a:t>
              </a:r>
            </a:p>
          </p:txBody>
        </p:sp>
        <p:sp>
          <p:nvSpPr>
            <p:cNvPr id="50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sp>
        <p:nvSpPr>
          <p:cNvPr id="510" name="Line"/>
          <p:cNvSpPr/>
          <p:nvPr/>
        </p:nvSpPr>
        <p:spPr>
          <a:xfrm>
            <a:off x="9719886" y="8517981"/>
            <a:ext cx="459089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11" name="Set A=5"/>
          <p:cNvSpPr txBox="1"/>
          <p:nvPr/>
        </p:nvSpPr>
        <p:spPr>
          <a:xfrm>
            <a:off x="11149780" y="7637859"/>
            <a:ext cx="244538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pic>
        <p:nvPicPr>
          <p:cNvPr id="512" name="Image" descr="Image"/>
          <p:cNvPicPr>
            <a:picLocks noChangeAspect="1"/>
          </p:cNvPicPr>
          <p:nvPr/>
        </p:nvPicPr>
        <p:blipFill>
          <a:blip r:embed="rId4">
            <a:extLst/>
          </a:blip>
          <a:stretch>
            <a:fillRect/>
          </a:stretch>
        </p:blipFill>
        <p:spPr>
          <a:xfrm>
            <a:off x="11547802" y="8614798"/>
            <a:ext cx="1288395" cy="1288395"/>
          </a:xfrm>
          <a:prstGeom prst="rect">
            <a:avLst/>
          </a:prstGeom>
          <a:ln w="12700">
            <a:miter lim="400000"/>
          </a:ln>
        </p:spPr>
      </p:pic>
      <p:sp>
        <p:nvSpPr>
          <p:cNvPr id="513" name="Assume replica failed"/>
          <p:cNvSpPr txBox="1"/>
          <p:nvPr/>
        </p:nvSpPr>
        <p:spPr>
          <a:xfrm>
            <a:off x="10199757" y="8647239"/>
            <a:ext cx="3984486" cy="1666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Assume replica failed</a:t>
            </a:r>
          </a:p>
        </p:txBody>
      </p:sp>
      <p:grpSp>
        <p:nvGrpSpPr>
          <p:cNvPr id="516" name="Group"/>
          <p:cNvGrpSpPr/>
          <p:nvPr/>
        </p:nvGrpSpPr>
        <p:grpSpPr>
          <a:xfrm>
            <a:off x="13883679" y="5903151"/>
            <a:ext cx="1330994" cy="2087905"/>
            <a:chOff x="1136649" y="0"/>
            <a:chExt cx="1330993" cy="2087904"/>
          </a:xfrm>
        </p:grpSpPr>
        <p:sp>
          <p:nvSpPr>
            <p:cNvPr id="514"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515"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Read A</a:t>
              </a:r>
            </a:p>
          </p:txBody>
        </p:sp>
      </p:grpSp>
      <p:grpSp>
        <p:nvGrpSpPr>
          <p:cNvPr id="519" name="Group"/>
          <p:cNvGrpSpPr/>
          <p:nvPr/>
        </p:nvGrpSpPr>
        <p:grpSpPr>
          <a:xfrm>
            <a:off x="16192916" y="5903151"/>
            <a:ext cx="2196809" cy="2224850"/>
            <a:chOff x="0" y="0"/>
            <a:chExt cx="2196807" cy="2224848"/>
          </a:xfrm>
        </p:grpSpPr>
        <p:sp>
          <p:nvSpPr>
            <p:cNvPr id="517"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51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506"/>
                                        </p:tgtEl>
                                        <p:attrNameLst>
                                          <p:attrName>style.visibility</p:attrName>
                                        </p:attrNameLst>
                                      </p:cBhvr>
                                      <p:to>
                                        <p:strVal val="visible"/>
                                      </p:to>
                                    </p:set>
                                  </p:childTnLst>
                                </p:cTn>
                              </p:par>
                            </p:childTnLst>
                          </p:cTn>
                        </p:par>
                        <p:par>
                          <p:cTn id="11" fill="hold">
                            <p:stCondLst>
                              <p:cond delay="0"/>
                            </p:stCondLst>
                            <p:childTnLst>
                              <p:par>
                                <p:cTn id="12" presetClass="entr" nodeType="afterEffect" presetSubtype="0" presetID="1" grpId="3" fill="hold">
                                  <p:stCondLst>
                                    <p:cond delay="0"/>
                                  </p:stCondLst>
                                  <p:iterate type="el" backwards="0">
                                    <p:tmAbs val="0"/>
                                  </p:iterate>
                                  <p:childTnLst>
                                    <p:set>
                                      <p:cBhvr>
                                        <p:cTn id="13" fill="hold"/>
                                        <p:tgtEl>
                                          <p:spTgt spid="511"/>
                                        </p:tgtEl>
                                        <p:attrNameLst>
                                          <p:attrName>style.visibility</p:attrName>
                                        </p:attrNameLst>
                                      </p:cBhvr>
                                      <p:to>
                                        <p:strVal val="visible"/>
                                      </p:to>
                                    </p:set>
                                  </p:childTnLst>
                                </p:cTn>
                              </p:par>
                            </p:childTnLst>
                          </p:cTn>
                        </p:par>
                        <p:par>
                          <p:cTn id="14" fill="hold">
                            <p:stCondLst>
                              <p:cond delay="0"/>
                            </p:stCondLst>
                            <p:childTnLst>
                              <p:par>
                                <p:cTn id="15" presetClass="entr" nodeType="afterEffect" presetSubtype="0" presetID="1" grpId="4" fill="hold">
                                  <p:stCondLst>
                                    <p:cond delay="0"/>
                                  </p:stCondLst>
                                  <p:iterate type="el" backwards="0">
                                    <p:tmAbs val="0"/>
                                  </p:iterate>
                                  <p:childTnLst>
                                    <p:set>
                                      <p:cBhvr>
                                        <p:cTn id="16" fill="hold"/>
                                        <p:tgtEl>
                                          <p:spTgt spid="510"/>
                                        </p:tgtEl>
                                        <p:attrNameLst>
                                          <p:attrName>style.visibility</p:attrName>
                                        </p:attrNameLst>
                                      </p:cBhvr>
                                      <p:to>
                                        <p:strVal val="visible"/>
                                      </p:to>
                                    </p:set>
                                  </p:childTnLst>
                                </p:cTn>
                              </p:par>
                            </p:childTnLst>
                          </p:cTn>
                        </p:par>
                        <p:par>
                          <p:cTn id="17" fill="hold">
                            <p:stCondLst>
                              <p:cond delay="0"/>
                            </p:stCondLst>
                            <p:childTnLst>
                              <p:par>
                                <p:cTn id="18" presetClass="entr" nodeType="afterEffect" presetSubtype="0" presetID="1" grpId="5" fill="hold">
                                  <p:stCondLst>
                                    <p:cond delay="0"/>
                                  </p:stCondLst>
                                  <p:iterate type="el" backwards="0">
                                    <p:tmAbs val="0"/>
                                  </p:iterate>
                                  <p:childTnLst>
                                    <p:set>
                                      <p:cBhvr>
                                        <p:cTn id="19" fill="hold"/>
                                        <p:tgtEl>
                                          <p:spTgt spid="5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Class="exit" nodeType="clickEffect" presetSubtype="4" presetID="22" grpId="6" fill="hold">
                                  <p:stCondLst>
                                    <p:cond delay="0"/>
                                  </p:stCondLst>
                                  <p:iterate type="el" backwards="0">
                                    <p:tmAbs val="0"/>
                                  </p:iterate>
                                  <p:childTnLst>
                                    <p:animEffect filter="wipe(down)" transition="out">
                                      <p:cBhvr>
                                        <p:cTn id="23" dur="8000" fill="hold"/>
                                        <p:tgtEl>
                                          <p:spTgt spid="510"/>
                                        </p:tgtEl>
                                      </p:cBhvr>
                                    </p:animEffect>
                                    <p:set>
                                      <p:cBhvr>
                                        <p:cTn id="24" fill="hold">
                                          <p:stCondLst>
                                            <p:cond delay="7999"/>
                                          </p:stCondLst>
                                        </p:cTn>
                                        <p:tgtEl>
                                          <p:spTgt spid="510"/>
                                        </p:tgtEl>
                                        <p:attrNameLst>
                                          <p:attrName>style.visibility</p:attrName>
                                        </p:attrNameLst>
                                      </p:cBhvr>
                                      <p:to>
                                        <p:strVal val="hidden"/>
                                      </p:to>
                                    </p:set>
                                  </p:childTnLst>
                                </p:cTn>
                              </p:par>
                            </p:childTnLst>
                          </p:cTn>
                        </p:par>
                        <p:par>
                          <p:cTn id="25" fill="hold">
                            <p:stCondLst>
                              <p:cond delay="0"/>
                            </p:stCondLst>
                            <p:childTnLst>
                              <p:par>
                                <p:cTn id="26" presetClass="emph" nodeType="withEffect" presetSubtype="0" presetID="8" grpId="7" accel="50000" decel="50000" fill="hold">
                                  <p:stCondLst>
                                    <p:cond delay="0"/>
                                  </p:stCondLst>
                                  <p:childTnLst>
                                    <p:animRot by="64740000">
                                      <p:cBhvr>
                                        <p:cTn id="27" dur="8000" fill="hold"/>
                                        <p:tgtEl>
                                          <p:spTgt spid="512"/>
                                        </p:tgtEl>
                                        <p:attrNameLst>
                                          <p:attrName>r</p:attrName>
                                        </p:attrNameLst>
                                      </p:cBhvr>
                                    </p:animRot>
                                  </p:childTnLst>
                                </p:cTn>
                              </p:par>
                            </p:childTnLst>
                          </p:cTn>
                        </p:par>
                      </p:childTnLst>
                    </p:cTn>
                  </p:par>
                  <p:par>
                    <p:cTn id="28" fill="hold">
                      <p:stCondLst>
                        <p:cond delay="indefinite"/>
                      </p:stCondLst>
                      <p:childTnLst>
                        <p:par>
                          <p:cTn id="29" fill="hold">
                            <p:stCondLst>
                              <p:cond delay="0"/>
                            </p:stCondLst>
                            <p:childTnLst>
                              <p:par>
                                <p:cTn id="30" presetClass="exit" nodeType="clickEffect" presetSubtype="0" presetID="1" grpId="8" fill="hold">
                                  <p:stCondLst>
                                    <p:cond delay="0"/>
                                  </p:stCondLst>
                                  <p:iterate type="el" backwards="0">
                                    <p:tmAbs val="0"/>
                                  </p:iterate>
                                  <p:childTnLst>
                                    <p:set>
                                      <p:cBhvr>
                                        <p:cTn id="31" fill="hold">
                                          <p:stCondLst>
                                            <p:cond delay="0"/>
                                          </p:stCondLst>
                                        </p:cTn>
                                        <p:tgtEl>
                                          <p:spTgt spid="512"/>
                                        </p:tgtEl>
                                        <p:attrNameLst>
                                          <p:attrName>style.visibility</p:attrName>
                                        </p:attrNameLst>
                                      </p:cBhvr>
                                      <p:to>
                                        <p:strVal val="hidden"/>
                                      </p:to>
                                    </p:set>
                                  </p:childTnLst>
                                </p:cTn>
                              </p:par>
                            </p:childTnLst>
                          </p:cTn>
                        </p:par>
                        <p:par>
                          <p:cTn id="32" fill="hold">
                            <p:stCondLst>
                              <p:cond delay="0"/>
                            </p:stCondLst>
                            <p:childTnLst>
                              <p:par>
                                <p:cTn id="33" presetClass="entr" nodeType="afterEffect" presetSubtype="0" presetID="1" grpId="9" fill="hold">
                                  <p:stCondLst>
                                    <p:cond delay="0"/>
                                  </p:stCondLst>
                                  <p:iterate type="el" backwards="0">
                                    <p:tmAbs val="0"/>
                                  </p:iterate>
                                  <p:childTnLst>
                                    <p:set>
                                      <p:cBhvr>
                                        <p:cTn id="34" fill="hold"/>
                                        <p:tgtEl>
                                          <p:spTgt spid="5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0" presetID="1" grpId="10" fill="hold">
                                  <p:stCondLst>
                                    <p:cond delay="0"/>
                                  </p:stCondLst>
                                  <p:iterate type="el" backwards="0">
                                    <p:tmAbs val="0"/>
                                  </p:iterate>
                                  <p:childTnLst>
                                    <p:set>
                                      <p:cBhvr>
                                        <p:cTn id="38" fill="hold"/>
                                        <p:tgtEl>
                                          <p:spTgt spid="50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0" presetID="1" grpId="11" fill="hold">
                                  <p:stCondLst>
                                    <p:cond delay="0"/>
                                  </p:stCondLst>
                                  <p:iterate type="el" backwards="0">
                                    <p:tmAbs val="0"/>
                                  </p:iterate>
                                  <p:childTnLst>
                                    <p:set>
                                      <p:cBhvr>
                                        <p:cTn id="42" fill="hold"/>
                                        <p:tgtEl>
                                          <p:spTgt spid="5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Class="entr" nodeType="clickEffect" presetSubtype="0" presetID="1" grpId="12" fill="hold">
                                  <p:stCondLst>
                                    <p:cond delay="0"/>
                                  </p:stCondLst>
                                  <p:iterate type="el" backwards="0">
                                    <p:tmAbs val="0"/>
                                  </p:iterate>
                                  <p:childTnLst>
                                    <p:set>
                                      <p:cBhvr>
                                        <p:cTn id="46" fill="hold"/>
                                        <p:tgtEl>
                                          <p:spTgt spid="51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12" grpId="5"/>
      <p:bldP build="whole" bldLvl="1" animBg="1" rev="0" advAuto="0" spid="512" grpId="7"/>
      <p:bldP build="whole" bldLvl="1" animBg="1" rev="0" advAuto="0" spid="512" grpId="8"/>
      <p:bldP build="whole" bldLvl="1" animBg="1" rev="0" advAuto="0" spid="509" grpId="10"/>
      <p:bldP build="whole" bldLvl="1" animBg="1" rev="0" advAuto="0" spid="519" grpId="12"/>
      <p:bldP build="whole" bldLvl="1" animBg="1" rev="0" advAuto="0" spid="506" grpId="2"/>
      <p:bldP build="whole" bldLvl="1" animBg="1" rev="0" advAuto="0" spid="511" grpId="3"/>
      <p:bldP build="whole" bldLvl="1" animBg="1" rev="0" advAuto="0" spid="516" grpId="11"/>
      <p:bldP build="whole" bldLvl="1" animBg="1" rev="0" advAuto="0" spid="510" grpId="4"/>
      <p:bldP build="whole" bldLvl="1" animBg="1" rev="0" advAuto="0" spid="501" grpId="1"/>
      <p:bldP build="whole" bldLvl="1" animBg="1" rev="0" advAuto="0" spid="510" grpId="6"/>
      <p:bldP build="whole" bldLvl="1" animBg="1" rev="0" advAuto="0" spid="513" grpId="9"/>
    </p:bldLst>
  </p:timing>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1" name="Shared Fate"/>
          <p:cNvSpPr txBox="1"/>
          <p:nvPr>
            <p:ph type="title"/>
          </p:nvPr>
        </p:nvSpPr>
        <p:spPr>
          <a:prstGeom prst="rect">
            <a:avLst/>
          </a:prstGeom>
        </p:spPr>
        <p:txBody>
          <a:bodyPr/>
          <a:lstStyle/>
          <a:p>
            <a:pPr/>
            <a:r>
              <a:t>Shared Fate</a:t>
            </a:r>
          </a:p>
        </p:txBody>
      </p:sp>
      <p:sp>
        <p:nvSpPr>
          <p:cNvPr id="522" name="Are you still the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Are you still there?</a:t>
            </a:r>
          </a:p>
        </p:txBody>
      </p:sp>
      <p:sp>
        <p:nvSpPr>
          <p:cNvPr id="523" name="Two methods/threads/processes running on the same computer generally have shared fate [Crashed/not]…"/>
          <p:cNvSpPr txBox="1"/>
          <p:nvPr>
            <p:ph type="body" sz="half" idx="1"/>
          </p:nvPr>
        </p:nvSpPr>
        <p:spPr>
          <a:xfrm>
            <a:off x="1206500" y="4248504"/>
            <a:ext cx="14022314" cy="8256012"/>
          </a:xfrm>
          <a:prstGeom prst="rect">
            <a:avLst/>
          </a:prstGeom>
        </p:spPr>
        <p:txBody>
          <a:bodyPr/>
          <a:lstStyle/>
          <a:p>
            <a:pPr/>
            <a:r>
              <a:t>Two methods/threads/processes running on the same computer generally have </a:t>
            </a:r>
            <a:r>
              <a:rPr b="1"/>
              <a:t>shared fate </a:t>
            </a:r>
            <a:r>
              <a:t>[Crashed/not]</a:t>
            </a:r>
          </a:p>
          <a:p>
            <a:pPr/>
            <a:r>
              <a:t>When two machines in a distributed system can’t talk to each other, how do we know if the other is crashed?</a:t>
            </a:r>
          </a:p>
          <a:p>
            <a:pPr/>
            <a:r>
              <a:t>We call this a </a:t>
            </a:r>
            <a:r>
              <a:rPr b="1"/>
              <a:t>split brain</a:t>
            </a:r>
            <a:r>
              <a:t> problem</a:t>
            </a:r>
          </a:p>
        </p:txBody>
      </p:sp>
      <p:pic>
        <p:nvPicPr>
          <p:cNvPr id="524" name="tistio-ZO0weaaDrBs-unsplash.jpg" descr="tistio-ZO0weaaDrBs-unsplash.jpg"/>
          <p:cNvPicPr>
            <a:picLocks noChangeAspect="1"/>
          </p:cNvPicPr>
          <p:nvPr/>
        </p:nvPicPr>
        <p:blipFill>
          <a:blip r:embed="rId2">
            <a:extLst/>
          </a:blip>
          <a:srcRect l="15318" t="0" r="15318" b="0"/>
          <a:stretch>
            <a:fillRect/>
          </a:stretch>
        </p:blipFill>
        <p:spPr>
          <a:xfrm>
            <a:off x="15375779" y="3207291"/>
            <a:ext cx="8590018" cy="8256012"/>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6" name="Network Partitions"/>
          <p:cNvSpPr txBox="1"/>
          <p:nvPr>
            <p:ph type="title"/>
          </p:nvPr>
        </p:nvSpPr>
        <p:spPr>
          <a:prstGeom prst="rect">
            <a:avLst/>
          </a:prstGeom>
        </p:spPr>
        <p:txBody>
          <a:bodyPr/>
          <a:lstStyle/>
          <a:p>
            <a:pPr/>
            <a:r>
              <a:t>Network Partitions</a:t>
            </a:r>
          </a:p>
        </p:txBody>
      </p:sp>
      <p:sp>
        <p:nvSpPr>
          <p:cNvPr id="527" name="The network might fail arbitraril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The network might fail </a:t>
            </a:r>
            <a:r>
              <a:rPr i="1"/>
              <a:t>arbitrarily!</a:t>
            </a:r>
          </a:p>
        </p:txBody>
      </p:sp>
      <p:pic>
        <p:nvPicPr>
          <p:cNvPr id="528" name="Image" descr="Image"/>
          <p:cNvPicPr>
            <a:picLocks noChangeAspect="1"/>
          </p:cNvPicPr>
          <p:nvPr/>
        </p:nvPicPr>
        <p:blipFill>
          <a:blip r:embed="rId2">
            <a:extLst/>
          </a:blip>
          <a:stretch>
            <a:fillRect/>
          </a:stretch>
        </p:blipFill>
        <p:spPr>
          <a:xfrm>
            <a:off x="6541446" y="7210005"/>
            <a:ext cx="3540740" cy="3540740"/>
          </a:xfrm>
          <a:prstGeom prst="rect">
            <a:avLst/>
          </a:prstGeom>
          <a:ln w="12700">
            <a:miter lim="400000"/>
          </a:ln>
        </p:spPr>
      </p:pic>
      <p:sp>
        <p:nvSpPr>
          <p:cNvPr id="529" name="A"/>
          <p:cNvSpPr/>
          <p:nvPr/>
        </p:nvSpPr>
        <p:spPr>
          <a:xfrm>
            <a:off x="6894174" y="9499062"/>
            <a:ext cx="854984"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530" name="B"/>
          <p:cNvSpPr/>
          <p:nvPr/>
        </p:nvSpPr>
        <p:spPr>
          <a:xfrm>
            <a:off x="8742150" y="9499062"/>
            <a:ext cx="854983"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531" name="Image" descr="Image"/>
          <p:cNvPicPr>
            <a:picLocks noChangeAspect="1"/>
          </p:cNvPicPr>
          <p:nvPr/>
        </p:nvPicPr>
        <p:blipFill>
          <a:blip r:embed="rId3">
            <a:extLst/>
          </a:blip>
          <a:stretch>
            <a:fillRect/>
          </a:stretch>
        </p:blipFill>
        <p:spPr>
          <a:xfrm>
            <a:off x="7016115" y="3533266"/>
            <a:ext cx="2591402" cy="2591402"/>
          </a:xfrm>
          <a:prstGeom prst="rect">
            <a:avLst/>
          </a:prstGeom>
          <a:ln w="12700">
            <a:miter lim="400000"/>
          </a:ln>
        </p:spPr>
      </p:pic>
      <p:pic>
        <p:nvPicPr>
          <p:cNvPr id="532" name="Image" descr="Image"/>
          <p:cNvPicPr>
            <a:picLocks noChangeAspect="1"/>
          </p:cNvPicPr>
          <p:nvPr/>
        </p:nvPicPr>
        <p:blipFill>
          <a:blip r:embed="rId2">
            <a:extLst/>
          </a:blip>
          <a:stretch>
            <a:fillRect/>
          </a:stretch>
        </p:blipFill>
        <p:spPr>
          <a:xfrm>
            <a:off x="14036682" y="7210005"/>
            <a:ext cx="3540740" cy="3540740"/>
          </a:xfrm>
          <a:prstGeom prst="rect">
            <a:avLst/>
          </a:prstGeom>
          <a:ln w="12700">
            <a:miter lim="400000"/>
          </a:ln>
        </p:spPr>
      </p:pic>
      <p:sp>
        <p:nvSpPr>
          <p:cNvPr id="533" name="A"/>
          <p:cNvSpPr/>
          <p:nvPr/>
        </p:nvSpPr>
        <p:spPr>
          <a:xfrm>
            <a:off x="14389410" y="9499062"/>
            <a:ext cx="854983"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534" name="B"/>
          <p:cNvSpPr/>
          <p:nvPr/>
        </p:nvSpPr>
        <p:spPr>
          <a:xfrm>
            <a:off x="16237385" y="9499062"/>
            <a:ext cx="854984"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535" name="Image" descr="Image"/>
          <p:cNvPicPr>
            <a:picLocks noChangeAspect="1"/>
          </p:cNvPicPr>
          <p:nvPr/>
        </p:nvPicPr>
        <p:blipFill>
          <a:blip r:embed="rId3">
            <a:extLst/>
          </a:blip>
          <a:stretch>
            <a:fillRect/>
          </a:stretch>
        </p:blipFill>
        <p:spPr>
          <a:xfrm>
            <a:off x="14511351" y="3533266"/>
            <a:ext cx="2591402" cy="2591402"/>
          </a:xfrm>
          <a:prstGeom prst="rect">
            <a:avLst/>
          </a:prstGeom>
          <a:ln w="12700">
            <a:miter lim="400000"/>
          </a:ln>
        </p:spPr>
      </p:pic>
      <p:grpSp>
        <p:nvGrpSpPr>
          <p:cNvPr id="538" name="Group"/>
          <p:cNvGrpSpPr/>
          <p:nvPr/>
        </p:nvGrpSpPr>
        <p:grpSpPr>
          <a:xfrm>
            <a:off x="6236368" y="5789548"/>
            <a:ext cx="1330994" cy="2087906"/>
            <a:chOff x="1222692" y="0"/>
            <a:chExt cx="1330993" cy="2087904"/>
          </a:xfrm>
        </p:grpSpPr>
        <p:sp>
          <p:nvSpPr>
            <p:cNvPr id="536"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537"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sp>
        <p:nvSpPr>
          <p:cNvPr id="539"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540"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541"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542"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543"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pPr/>
            <a:r>
              <a:t>5</a:t>
            </a:r>
          </a:p>
        </p:txBody>
      </p:sp>
      <p:grpSp>
        <p:nvGrpSpPr>
          <p:cNvPr id="546" name="Group"/>
          <p:cNvGrpSpPr/>
          <p:nvPr/>
        </p:nvGrpSpPr>
        <p:grpSpPr>
          <a:xfrm>
            <a:off x="8964152" y="5789548"/>
            <a:ext cx="2196809" cy="2224850"/>
            <a:chOff x="0" y="0"/>
            <a:chExt cx="2196807" cy="2224848"/>
          </a:xfrm>
        </p:grpSpPr>
        <p:sp>
          <p:nvSpPr>
            <p:cNvPr id="544"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“OK”!</a:t>
              </a:r>
            </a:p>
          </p:txBody>
        </p:sp>
        <p:sp>
          <p:nvSpPr>
            <p:cNvPr id="545"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sp>
        <p:nvSpPr>
          <p:cNvPr id="547" name="Line"/>
          <p:cNvSpPr/>
          <p:nvPr/>
        </p:nvSpPr>
        <p:spPr>
          <a:xfrm>
            <a:off x="9719886" y="8517981"/>
            <a:ext cx="459089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48" name="Set A=5"/>
          <p:cNvSpPr txBox="1"/>
          <p:nvPr/>
        </p:nvSpPr>
        <p:spPr>
          <a:xfrm>
            <a:off x="11149780" y="7637859"/>
            <a:ext cx="244538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pic>
        <p:nvPicPr>
          <p:cNvPr id="549" name="Image" descr="Image"/>
          <p:cNvPicPr>
            <a:picLocks noChangeAspect="1"/>
          </p:cNvPicPr>
          <p:nvPr/>
        </p:nvPicPr>
        <p:blipFill>
          <a:blip r:embed="rId4">
            <a:extLst/>
          </a:blip>
          <a:stretch>
            <a:fillRect/>
          </a:stretch>
        </p:blipFill>
        <p:spPr>
          <a:xfrm>
            <a:off x="11547802" y="8614798"/>
            <a:ext cx="1288395" cy="1288395"/>
          </a:xfrm>
          <a:prstGeom prst="rect">
            <a:avLst/>
          </a:prstGeom>
          <a:ln w="12700">
            <a:miter lim="400000"/>
          </a:ln>
        </p:spPr>
      </p:pic>
      <p:sp>
        <p:nvSpPr>
          <p:cNvPr id="550" name="Assume replica failed"/>
          <p:cNvSpPr txBox="1"/>
          <p:nvPr/>
        </p:nvSpPr>
        <p:spPr>
          <a:xfrm>
            <a:off x="10199757" y="8647239"/>
            <a:ext cx="3984486" cy="16668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Assume replica failed</a:t>
            </a:r>
          </a:p>
        </p:txBody>
      </p:sp>
      <p:grpSp>
        <p:nvGrpSpPr>
          <p:cNvPr id="553" name="Group"/>
          <p:cNvGrpSpPr/>
          <p:nvPr/>
        </p:nvGrpSpPr>
        <p:grpSpPr>
          <a:xfrm>
            <a:off x="13883679" y="5903151"/>
            <a:ext cx="1330994" cy="2087905"/>
            <a:chOff x="1136649" y="0"/>
            <a:chExt cx="1330993" cy="2087904"/>
          </a:xfrm>
        </p:grpSpPr>
        <p:sp>
          <p:nvSpPr>
            <p:cNvPr id="551"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552"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Read A</a:t>
              </a:r>
            </a:p>
          </p:txBody>
        </p:sp>
      </p:grpSp>
      <p:grpSp>
        <p:nvGrpSpPr>
          <p:cNvPr id="556" name="Group"/>
          <p:cNvGrpSpPr/>
          <p:nvPr/>
        </p:nvGrpSpPr>
        <p:grpSpPr>
          <a:xfrm>
            <a:off x="16192916" y="5903151"/>
            <a:ext cx="2196809" cy="2224850"/>
            <a:chOff x="0" y="0"/>
            <a:chExt cx="2196807" cy="2224848"/>
          </a:xfrm>
        </p:grpSpPr>
        <p:sp>
          <p:nvSpPr>
            <p:cNvPr id="554"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555"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543"/>
                                        </p:tgtEl>
                                        <p:attrNameLst>
                                          <p:attrName>style.visibility</p:attrName>
                                        </p:attrNameLst>
                                      </p:cBhvr>
                                      <p:to>
                                        <p:strVal val="visible"/>
                                      </p:to>
                                    </p:set>
                                  </p:childTnLst>
                                </p:cTn>
                              </p:par>
                            </p:childTnLst>
                          </p:cTn>
                        </p:par>
                        <p:par>
                          <p:cTn id="11" fill="hold">
                            <p:stCondLst>
                              <p:cond delay="0"/>
                            </p:stCondLst>
                            <p:childTnLst>
                              <p:par>
                                <p:cTn id="12" presetClass="entr" nodeType="afterEffect" presetSubtype="0" presetID="1" grpId="3" fill="hold">
                                  <p:stCondLst>
                                    <p:cond delay="0"/>
                                  </p:stCondLst>
                                  <p:iterate type="el" backwards="0">
                                    <p:tmAbs val="0"/>
                                  </p:iterate>
                                  <p:childTnLst>
                                    <p:set>
                                      <p:cBhvr>
                                        <p:cTn id="13" fill="hold"/>
                                        <p:tgtEl>
                                          <p:spTgt spid="548"/>
                                        </p:tgtEl>
                                        <p:attrNameLst>
                                          <p:attrName>style.visibility</p:attrName>
                                        </p:attrNameLst>
                                      </p:cBhvr>
                                      <p:to>
                                        <p:strVal val="visible"/>
                                      </p:to>
                                    </p:set>
                                  </p:childTnLst>
                                </p:cTn>
                              </p:par>
                            </p:childTnLst>
                          </p:cTn>
                        </p:par>
                        <p:par>
                          <p:cTn id="14" fill="hold">
                            <p:stCondLst>
                              <p:cond delay="0"/>
                            </p:stCondLst>
                            <p:childTnLst>
                              <p:par>
                                <p:cTn id="15" presetClass="entr" nodeType="afterEffect" presetSubtype="0" presetID="1" grpId="4" fill="hold">
                                  <p:stCondLst>
                                    <p:cond delay="0"/>
                                  </p:stCondLst>
                                  <p:iterate type="el" backwards="0">
                                    <p:tmAbs val="0"/>
                                  </p:iterate>
                                  <p:childTnLst>
                                    <p:set>
                                      <p:cBhvr>
                                        <p:cTn id="16" fill="hold"/>
                                        <p:tgtEl>
                                          <p:spTgt spid="547"/>
                                        </p:tgtEl>
                                        <p:attrNameLst>
                                          <p:attrName>style.visibility</p:attrName>
                                        </p:attrNameLst>
                                      </p:cBhvr>
                                      <p:to>
                                        <p:strVal val="visible"/>
                                      </p:to>
                                    </p:set>
                                  </p:childTnLst>
                                </p:cTn>
                              </p:par>
                            </p:childTnLst>
                          </p:cTn>
                        </p:par>
                        <p:par>
                          <p:cTn id="17" fill="hold">
                            <p:stCondLst>
                              <p:cond delay="0"/>
                            </p:stCondLst>
                            <p:childTnLst>
                              <p:par>
                                <p:cTn id="18" presetClass="entr" nodeType="afterEffect" presetSubtype="0" presetID="1" grpId="5" fill="hold">
                                  <p:stCondLst>
                                    <p:cond delay="0"/>
                                  </p:stCondLst>
                                  <p:iterate type="el" backwards="0">
                                    <p:tmAbs val="0"/>
                                  </p:iterate>
                                  <p:childTnLst>
                                    <p:set>
                                      <p:cBhvr>
                                        <p:cTn id="19" fill="hold"/>
                                        <p:tgtEl>
                                          <p:spTgt spid="549"/>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Class="exit" nodeType="clickEffect" presetSubtype="4" presetID="22" grpId="6" fill="hold">
                                  <p:stCondLst>
                                    <p:cond delay="0"/>
                                  </p:stCondLst>
                                  <p:iterate type="el" backwards="0">
                                    <p:tmAbs val="0"/>
                                  </p:iterate>
                                  <p:childTnLst>
                                    <p:animEffect filter="wipe(down)" transition="out">
                                      <p:cBhvr>
                                        <p:cTn id="23" dur="8000" fill="hold"/>
                                        <p:tgtEl>
                                          <p:spTgt spid="547"/>
                                        </p:tgtEl>
                                      </p:cBhvr>
                                    </p:animEffect>
                                    <p:set>
                                      <p:cBhvr>
                                        <p:cTn id="24" fill="hold">
                                          <p:stCondLst>
                                            <p:cond delay="7999"/>
                                          </p:stCondLst>
                                        </p:cTn>
                                        <p:tgtEl>
                                          <p:spTgt spid="547"/>
                                        </p:tgtEl>
                                        <p:attrNameLst>
                                          <p:attrName>style.visibility</p:attrName>
                                        </p:attrNameLst>
                                      </p:cBhvr>
                                      <p:to>
                                        <p:strVal val="hidden"/>
                                      </p:to>
                                    </p:set>
                                  </p:childTnLst>
                                </p:cTn>
                              </p:par>
                            </p:childTnLst>
                          </p:cTn>
                        </p:par>
                        <p:par>
                          <p:cTn id="25" fill="hold">
                            <p:stCondLst>
                              <p:cond delay="0"/>
                            </p:stCondLst>
                            <p:childTnLst>
                              <p:par>
                                <p:cTn id="26" presetClass="emph" nodeType="withEffect" presetSubtype="0" presetID="8" grpId="7" accel="50000" decel="50000" fill="hold">
                                  <p:stCondLst>
                                    <p:cond delay="0"/>
                                  </p:stCondLst>
                                  <p:childTnLst>
                                    <p:animRot by="64740000">
                                      <p:cBhvr>
                                        <p:cTn id="27" dur="8000" fill="hold"/>
                                        <p:tgtEl>
                                          <p:spTgt spid="549"/>
                                        </p:tgtEl>
                                        <p:attrNameLst>
                                          <p:attrName>r</p:attrName>
                                        </p:attrNameLst>
                                      </p:cBhvr>
                                    </p:animRot>
                                  </p:childTnLst>
                                </p:cTn>
                              </p:par>
                            </p:childTnLst>
                          </p:cTn>
                        </p:par>
                      </p:childTnLst>
                    </p:cTn>
                  </p:par>
                  <p:par>
                    <p:cTn id="28" fill="hold">
                      <p:stCondLst>
                        <p:cond delay="indefinite"/>
                      </p:stCondLst>
                      <p:childTnLst>
                        <p:par>
                          <p:cTn id="29" fill="hold">
                            <p:stCondLst>
                              <p:cond delay="0"/>
                            </p:stCondLst>
                            <p:childTnLst>
                              <p:par>
                                <p:cTn id="30" presetClass="exit" nodeType="clickEffect" presetSubtype="0" presetID="1" grpId="8" fill="hold">
                                  <p:stCondLst>
                                    <p:cond delay="0"/>
                                  </p:stCondLst>
                                  <p:iterate type="el" backwards="0">
                                    <p:tmAbs val="0"/>
                                  </p:iterate>
                                  <p:childTnLst>
                                    <p:set>
                                      <p:cBhvr>
                                        <p:cTn id="31" fill="hold">
                                          <p:stCondLst>
                                            <p:cond delay="0"/>
                                          </p:stCondLst>
                                        </p:cTn>
                                        <p:tgtEl>
                                          <p:spTgt spid="549"/>
                                        </p:tgtEl>
                                        <p:attrNameLst>
                                          <p:attrName>style.visibility</p:attrName>
                                        </p:attrNameLst>
                                      </p:cBhvr>
                                      <p:to>
                                        <p:strVal val="hidden"/>
                                      </p:to>
                                    </p:set>
                                  </p:childTnLst>
                                </p:cTn>
                              </p:par>
                            </p:childTnLst>
                          </p:cTn>
                        </p:par>
                        <p:par>
                          <p:cTn id="32" fill="hold">
                            <p:stCondLst>
                              <p:cond delay="0"/>
                            </p:stCondLst>
                            <p:childTnLst>
                              <p:par>
                                <p:cTn id="33" presetClass="entr" nodeType="afterEffect" presetSubtype="0" presetID="1" grpId="9" fill="hold">
                                  <p:stCondLst>
                                    <p:cond delay="0"/>
                                  </p:stCondLst>
                                  <p:iterate type="el" backwards="0">
                                    <p:tmAbs val="0"/>
                                  </p:iterate>
                                  <p:childTnLst>
                                    <p:set>
                                      <p:cBhvr>
                                        <p:cTn id="34" fill="hold"/>
                                        <p:tgtEl>
                                          <p:spTgt spid="55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Class="entr" nodeType="clickEffect" presetSubtype="0" presetID="1" grpId="10" fill="hold">
                                  <p:stCondLst>
                                    <p:cond delay="0"/>
                                  </p:stCondLst>
                                  <p:iterate type="el" backwards="0">
                                    <p:tmAbs val="0"/>
                                  </p:iterate>
                                  <p:childTnLst>
                                    <p:set>
                                      <p:cBhvr>
                                        <p:cTn id="38" fill="hold"/>
                                        <p:tgtEl>
                                          <p:spTgt spid="54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Class="entr" nodeType="clickEffect" presetSubtype="0" presetID="1" grpId="11" fill="hold">
                                  <p:stCondLst>
                                    <p:cond delay="0"/>
                                  </p:stCondLst>
                                  <p:iterate type="el" backwards="0">
                                    <p:tmAbs val="0"/>
                                  </p:iterate>
                                  <p:childTnLst>
                                    <p:set>
                                      <p:cBhvr>
                                        <p:cTn id="42" fill="hold"/>
                                        <p:tgtEl>
                                          <p:spTgt spid="55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Class="entr" nodeType="clickEffect" presetSubtype="0" presetID="1" grpId="12" fill="hold">
                                  <p:stCondLst>
                                    <p:cond delay="0"/>
                                  </p:stCondLst>
                                  <p:iterate type="el" backwards="0">
                                    <p:tmAbs val="0"/>
                                  </p:iterate>
                                  <p:childTnLst>
                                    <p:set>
                                      <p:cBhvr>
                                        <p:cTn id="46" fill="hold"/>
                                        <p:tgtEl>
                                          <p:spTgt spid="55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50" grpId="9"/>
      <p:bldP build="whole" bldLvl="1" animBg="1" rev="0" advAuto="0" spid="547" grpId="4"/>
      <p:bldP build="whole" bldLvl="1" animBg="1" rev="0" advAuto="0" spid="543" grpId="2"/>
      <p:bldP build="whole" bldLvl="1" animBg="1" rev="0" advAuto="0" spid="549" grpId="7"/>
      <p:bldP build="whole" bldLvl="1" animBg="1" rev="0" advAuto="0" spid="549" grpId="8"/>
      <p:bldP build="whole" bldLvl="1" animBg="1" rev="0" advAuto="0" spid="547" grpId="6"/>
      <p:bldP build="whole" bldLvl="1" animBg="1" rev="0" advAuto="0" spid="546" grpId="10"/>
      <p:bldP build="whole" bldLvl="1" animBg="1" rev="0" advAuto="0" spid="549" grpId="5"/>
      <p:bldP build="whole" bldLvl="1" animBg="1" rev="0" advAuto="0" spid="553" grpId="11"/>
      <p:bldP build="whole" bldLvl="1" animBg="1" rev="0" advAuto="0" spid="538" grpId="1"/>
      <p:bldP build="whole" bldLvl="1" animBg="1" rev="0" advAuto="0" spid="548" grpId="3"/>
      <p:bldP build="whole" bldLvl="1" animBg="1" rev="0" advAuto="0" spid="556" grpId="12"/>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Learning Objectives for this Lesson"/>
          <p:cNvSpPr txBox="1"/>
          <p:nvPr>
            <p:ph type="title"/>
          </p:nvPr>
        </p:nvSpPr>
        <p:spPr>
          <a:prstGeom prst="rect">
            <a:avLst/>
          </a:prstGeom>
        </p:spPr>
        <p:txBody>
          <a:bodyPr/>
          <a:lstStyle/>
          <a:p>
            <a:pPr/>
            <a:r>
              <a:t>Learning Objectives for this Lesson</a:t>
            </a:r>
          </a:p>
        </p:txBody>
      </p:sp>
      <p:sp>
        <p:nvSpPr>
          <p:cNvPr id="130"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131" name="Characterize the benefits of replication and partitioning in distributed systems…"/>
          <p:cNvSpPr txBox="1"/>
          <p:nvPr>
            <p:ph type="body" idx="1"/>
          </p:nvPr>
        </p:nvSpPr>
        <p:spPr>
          <a:prstGeom prst="rect">
            <a:avLst/>
          </a:prstGeom>
        </p:spPr>
        <p:txBody>
          <a:bodyPr/>
          <a:lstStyle/>
          <a:p>
            <a:pPr marL="698500" indent="-698500">
              <a:buSzPct val="123000"/>
              <a:buChar char="•"/>
            </a:pPr>
            <a:r>
              <a:t>Characterize the benefits of replication and partitioning in distributed systems</a:t>
            </a:r>
          </a:p>
          <a:p>
            <a:pPr marL="698500" indent="-698500">
              <a:buSzPct val="123000"/>
              <a:buChar char="•"/>
            </a:pPr>
            <a:r>
              <a:t>Evaluate the tradeoffs between consistency and availability in distributed systems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8" name="CAP Theorem"/>
          <p:cNvSpPr txBox="1"/>
          <p:nvPr>
            <p:ph type="title"/>
          </p:nvPr>
        </p:nvSpPr>
        <p:spPr>
          <a:prstGeom prst="rect">
            <a:avLst/>
          </a:prstGeom>
        </p:spPr>
        <p:txBody>
          <a:bodyPr/>
          <a:lstStyle/>
          <a:p>
            <a:pPr/>
            <a:r>
              <a:t>CAP Theorem</a:t>
            </a:r>
          </a:p>
        </p:txBody>
      </p:sp>
      <p:sp>
        <p:nvSpPr>
          <p:cNvPr id="559" name="Slide Subtitle"/>
          <p:cNvSpPr txBox="1"/>
          <p:nvPr>
            <p:ph type="body" idx="21"/>
          </p:nvPr>
        </p:nvSpPr>
        <p:spPr>
          <a:prstGeom prst="rect">
            <a:avLst/>
          </a:prstGeom>
        </p:spPr>
        <p:txBody>
          <a:bodyPr/>
          <a:lstStyle/>
          <a:p>
            <a:pPr/>
          </a:p>
        </p:txBody>
      </p:sp>
      <p:sp>
        <p:nvSpPr>
          <p:cNvPr id="560" name="Pick two of three:…"/>
          <p:cNvSpPr txBox="1"/>
          <p:nvPr>
            <p:ph type="body" idx="1"/>
          </p:nvPr>
        </p:nvSpPr>
        <p:spPr>
          <a:prstGeom prst="rect">
            <a:avLst/>
          </a:prstGeom>
        </p:spPr>
        <p:txBody>
          <a:bodyPr/>
          <a:lstStyle/>
          <a:p>
            <a:pPr/>
            <a:r>
              <a:t>Pick two of three:</a:t>
            </a:r>
          </a:p>
          <a:p>
            <a:pPr lvl="1"/>
            <a:r>
              <a:t>Consistency: All nodes see the same data at the same time (strong consistency)</a:t>
            </a:r>
          </a:p>
          <a:p>
            <a:pPr lvl="1"/>
            <a:r>
              <a:t>Availability: Individual node failures do not prevent survivors from continuing to operate</a:t>
            </a:r>
          </a:p>
          <a:p>
            <a:pPr lvl="1"/>
            <a:r>
              <a:t>Partition tolerance: The system continues to operate despite message loss (from network and/or node failure)</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2" name="Byzantine Faults"/>
          <p:cNvSpPr txBox="1"/>
          <p:nvPr>
            <p:ph type="title"/>
          </p:nvPr>
        </p:nvSpPr>
        <p:spPr>
          <a:prstGeom prst="rect">
            <a:avLst/>
          </a:prstGeom>
        </p:spPr>
        <p:txBody>
          <a:bodyPr/>
          <a:lstStyle/>
          <a:p>
            <a:pPr/>
            <a:r>
              <a:t>Byzantine Faults</a:t>
            </a:r>
          </a:p>
        </p:txBody>
      </p:sp>
      <p:sp>
        <p:nvSpPr>
          <p:cNvPr id="563" name="Unfortunately, still more things can go wro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Unfortunately, still more things can go wrong</a:t>
            </a:r>
          </a:p>
        </p:txBody>
      </p:sp>
      <p:sp>
        <p:nvSpPr>
          <p:cNvPr id="564" name="Slide bullet text"/>
          <p:cNvSpPr txBox="1"/>
          <p:nvPr>
            <p:ph type="body" idx="1"/>
          </p:nvPr>
        </p:nvSpPr>
        <p:spPr>
          <a:prstGeom prst="rect">
            <a:avLst/>
          </a:prstGeom>
        </p:spPr>
        <p:txBody>
          <a:bodyPr/>
          <a:lstStyle/>
          <a:p>
            <a:pPr/>
          </a:p>
        </p:txBody>
      </p:sp>
      <p:pic>
        <p:nvPicPr>
          <p:cNvPr id="565" name="Image" descr="Image"/>
          <p:cNvPicPr>
            <a:picLocks noChangeAspect="1"/>
          </p:cNvPicPr>
          <p:nvPr/>
        </p:nvPicPr>
        <p:blipFill>
          <a:blip r:embed="rId3">
            <a:extLst/>
          </a:blip>
          <a:stretch>
            <a:fillRect/>
          </a:stretch>
        </p:blipFill>
        <p:spPr>
          <a:xfrm>
            <a:off x="6541446" y="7210005"/>
            <a:ext cx="3540740" cy="3540740"/>
          </a:xfrm>
          <a:prstGeom prst="rect">
            <a:avLst/>
          </a:prstGeom>
          <a:ln w="12700">
            <a:miter lim="400000"/>
          </a:ln>
        </p:spPr>
      </p:pic>
      <p:sp>
        <p:nvSpPr>
          <p:cNvPr id="566" name="A"/>
          <p:cNvSpPr/>
          <p:nvPr/>
        </p:nvSpPr>
        <p:spPr>
          <a:xfrm>
            <a:off x="6894174" y="9499062"/>
            <a:ext cx="854984"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567" name="B"/>
          <p:cNvSpPr/>
          <p:nvPr/>
        </p:nvSpPr>
        <p:spPr>
          <a:xfrm>
            <a:off x="8742150" y="9499062"/>
            <a:ext cx="854983"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568" name="Image" descr="Image"/>
          <p:cNvPicPr>
            <a:picLocks noChangeAspect="1"/>
          </p:cNvPicPr>
          <p:nvPr/>
        </p:nvPicPr>
        <p:blipFill>
          <a:blip r:embed="rId4">
            <a:extLst/>
          </a:blip>
          <a:stretch>
            <a:fillRect/>
          </a:stretch>
        </p:blipFill>
        <p:spPr>
          <a:xfrm>
            <a:off x="7016115" y="3533266"/>
            <a:ext cx="2591402" cy="2591402"/>
          </a:xfrm>
          <a:prstGeom prst="rect">
            <a:avLst/>
          </a:prstGeom>
          <a:ln w="12700">
            <a:miter lim="400000"/>
          </a:ln>
        </p:spPr>
      </p:pic>
      <p:pic>
        <p:nvPicPr>
          <p:cNvPr id="569" name="Image" descr="Image"/>
          <p:cNvPicPr>
            <a:picLocks noChangeAspect="1"/>
          </p:cNvPicPr>
          <p:nvPr/>
        </p:nvPicPr>
        <p:blipFill>
          <a:blip r:embed="rId3">
            <a:extLst/>
          </a:blip>
          <a:stretch>
            <a:fillRect/>
          </a:stretch>
        </p:blipFill>
        <p:spPr>
          <a:xfrm>
            <a:off x="14036682" y="7210005"/>
            <a:ext cx="3540740" cy="3540740"/>
          </a:xfrm>
          <a:prstGeom prst="rect">
            <a:avLst/>
          </a:prstGeom>
          <a:ln w="12700">
            <a:miter lim="400000"/>
          </a:ln>
        </p:spPr>
      </p:pic>
      <p:sp>
        <p:nvSpPr>
          <p:cNvPr id="570" name="A"/>
          <p:cNvSpPr/>
          <p:nvPr/>
        </p:nvSpPr>
        <p:spPr>
          <a:xfrm>
            <a:off x="14389410" y="9499062"/>
            <a:ext cx="854983" cy="854984"/>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571" name="B"/>
          <p:cNvSpPr/>
          <p:nvPr/>
        </p:nvSpPr>
        <p:spPr>
          <a:xfrm>
            <a:off x="16237385" y="9499062"/>
            <a:ext cx="854984" cy="854984"/>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572" name="Image" descr="Image"/>
          <p:cNvPicPr>
            <a:picLocks noChangeAspect="1"/>
          </p:cNvPicPr>
          <p:nvPr/>
        </p:nvPicPr>
        <p:blipFill>
          <a:blip r:embed="rId4">
            <a:extLst/>
          </a:blip>
          <a:stretch>
            <a:fillRect/>
          </a:stretch>
        </p:blipFill>
        <p:spPr>
          <a:xfrm>
            <a:off x="14511351" y="3533266"/>
            <a:ext cx="2591402" cy="2591402"/>
          </a:xfrm>
          <a:prstGeom prst="rect">
            <a:avLst/>
          </a:prstGeom>
          <a:ln w="12700">
            <a:miter lim="400000"/>
          </a:ln>
        </p:spPr>
      </p:pic>
      <p:grpSp>
        <p:nvGrpSpPr>
          <p:cNvPr id="575" name="Group"/>
          <p:cNvGrpSpPr/>
          <p:nvPr/>
        </p:nvGrpSpPr>
        <p:grpSpPr>
          <a:xfrm>
            <a:off x="6236368" y="5789548"/>
            <a:ext cx="1330994" cy="2087906"/>
            <a:chOff x="1222692" y="0"/>
            <a:chExt cx="1330993" cy="2087904"/>
          </a:xfrm>
        </p:grpSpPr>
        <p:sp>
          <p:nvSpPr>
            <p:cNvPr id="573"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574"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sp>
        <p:nvSpPr>
          <p:cNvPr id="576"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577"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578"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7</a:t>
            </a:r>
          </a:p>
        </p:txBody>
      </p:sp>
      <p:sp>
        <p:nvSpPr>
          <p:cNvPr id="579"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580"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pPr/>
            <a:r>
              <a:t>5</a:t>
            </a:r>
          </a:p>
        </p:txBody>
      </p:sp>
      <p:grpSp>
        <p:nvGrpSpPr>
          <p:cNvPr id="583" name="Group"/>
          <p:cNvGrpSpPr/>
          <p:nvPr/>
        </p:nvGrpSpPr>
        <p:grpSpPr>
          <a:xfrm>
            <a:off x="8964152" y="5789548"/>
            <a:ext cx="2196809" cy="2224850"/>
            <a:chOff x="0" y="0"/>
            <a:chExt cx="2196807" cy="2224848"/>
          </a:xfrm>
        </p:grpSpPr>
        <p:sp>
          <p:nvSpPr>
            <p:cNvPr id="581"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“OK”!</a:t>
              </a:r>
            </a:p>
          </p:txBody>
        </p:sp>
        <p:sp>
          <p:nvSpPr>
            <p:cNvPr id="582"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grpSp>
        <p:nvGrpSpPr>
          <p:cNvPr id="586" name="Group"/>
          <p:cNvGrpSpPr/>
          <p:nvPr/>
        </p:nvGrpSpPr>
        <p:grpSpPr>
          <a:xfrm>
            <a:off x="13342258" y="5789548"/>
            <a:ext cx="1330995" cy="2087906"/>
            <a:chOff x="1136649" y="0"/>
            <a:chExt cx="1330993" cy="2087904"/>
          </a:xfrm>
        </p:grpSpPr>
        <p:sp>
          <p:nvSpPr>
            <p:cNvPr id="584"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585"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Read A</a:t>
              </a:r>
            </a:p>
          </p:txBody>
        </p:sp>
      </p:grpSp>
      <p:grpSp>
        <p:nvGrpSpPr>
          <p:cNvPr id="589" name="Group"/>
          <p:cNvGrpSpPr/>
          <p:nvPr/>
        </p:nvGrpSpPr>
        <p:grpSpPr>
          <a:xfrm>
            <a:off x="16395949" y="5789548"/>
            <a:ext cx="2196809" cy="2224850"/>
            <a:chOff x="0" y="0"/>
            <a:chExt cx="2196807" cy="2224848"/>
          </a:xfrm>
        </p:grpSpPr>
        <p:sp>
          <p:nvSpPr>
            <p:cNvPr id="587"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“6”!</a:t>
              </a:r>
            </a:p>
          </p:txBody>
        </p:sp>
        <p:sp>
          <p:nvSpPr>
            <p:cNvPr id="58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grpSp>
      <p:grpSp>
        <p:nvGrpSpPr>
          <p:cNvPr id="592" name="Group"/>
          <p:cNvGrpSpPr/>
          <p:nvPr/>
        </p:nvGrpSpPr>
        <p:grpSpPr>
          <a:xfrm>
            <a:off x="9719886" y="7637859"/>
            <a:ext cx="4590889" cy="904876"/>
            <a:chOff x="0" y="2976"/>
            <a:chExt cx="4590888" cy="904875"/>
          </a:xfrm>
        </p:grpSpPr>
        <p:sp>
          <p:nvSpPr>
            <p:cNvPr id="590"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591"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Set A=5</a:t>
              </a:r>
            </a:p>
          </p:txBody>
        </p:sp>
      </p:grpSp>
      <p:grpSp>
        <p:nvGrpSpPr>
          <p:cNvPr id="595" name="Group"/>
          <p:cNvGrpSpPr/>
          <p:nvPr/>
        </p:nvGrpSpPr>
        <p:grpSpPr>
          <a:xfrm>
            <a:off x="9962738" y="9723522"/>
            <a:ext cx="4105185" cy="1270001"/>
            <a:chOff x="0" y="452437"/>
            <a:chExt cx="4105183" cy="1270000"/>
          </a:xfrm>
        </p:grpSpPr>
        <p:sp>
          <p:nvSpPr>
            <p:cNvPr id="593" name="Line"/>
            <p:cNvSpPr/>
            <p:nvPr/>
          </p:nvSpPr>
          <p:spPr>
            <a:xfrm flipH="1" flipV="1">
              <a:off x="0" y="789885"/>
              <a:ext cx="4105184"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p>
          </p:txBody>
        </p:sp>
        <p:sp>
          <p:nvSpPr>
            <p:cNvPr id="594" name="“OK!”"/>
            <p:cNvSpPr/>
            <p:nvPr/>
          </p:nvSpPr>
          <p:spPr>
            <a:xfrm>
              <a:off x="2052592" y="452437"/>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“OK!”</a:t>
              </a:r>
            </a:p>
          </p:txBody>
        </p:sp>
      </p:grpSp>
      <p:pic>
        <p:nvPicPr>
          <p:cNvPr id="596" name="Image" descr="Image"/>
          <p:cNvPicPr>
            <a:picLocks noChangeAspect="1"/>
          </p:cNvPicPr>
          <p:nvPr/>
        </p:nvPicPr>
        <p:blipFill>
          <a:blip r:embed="rId5">
            <a:extLst/>
          </a:blip>
          <a:srcRect l="113" t="0" r="3247" b="147"/>
          <a:stretch>
            <a:fillRect/>
          </a:stretch>
        </p:blipFill>
        <p:spPr>
          <a:xfrm>
            <a:off x="15629557" y="8008597"/>
            <a:ext cx="3075910" cy="5317729"/>
          </a:xfrm>
          <a:custGeom>
            <a:avLst/>
            <a:gdLst/>
            <a:ahLst/>
            <a:cxnLst>
              <a:cxn ang="0">
                <a:pos x="wd2" y="hd2"/>
              </a:cxn>
              <a:cxn ang="5400000">
                <a:pos x="wd2" y="hd2"/>
              </a:cxn>
              <a:cxn ang="10800000">
                <a:pos x="wd2" y="hd2"/>
              </a:cxn>
              <a:cxn ang="16200000">
                <a:pos x="wd2" y="hd2"/>
              </a:cxn>
            </a:cxnLst>
            <a:rect l="0" t="0" r="r" b="b"/>
            <a:pathLst>
              <a:path w="21593" h="21600" fill="norm" stroke="1" extrusionOk="0">
                <a:moveTo>
                  <a:pt x="3547" y="0"/>
                </a:moveTo>
                <a:lnTo>
                  <a:pt x="2900" y="289"/>
                </a:lnTo>
                <a:cubicBezTo>
                  <a:pt x="2058" y="665"/>
                  <a:pt x="993" y="1426"/>
                  <a:pt x="426" y="2060"/>
                </a:cubicBezTo>
                <a:lnTo>
                  <a:pt x="0" y="2537"/>
                </a:lnTo>
                <a:cubicBezTo>
                  <a:pt x="15" y="2709"/>
                  <a:pt x="38" y="2792"/>
                  <a:pt x="72" y="2799"/>
                </a:cubicBezTo>
                <a:cubicBezTo>
                  <a:pt x="738" y="2923"/>
                  <a:pt x="2080" y="3211"/>
                  <a:pt x="2156" y="3245"/>
                </a:cubicBezTo>
                <a:cubicBezTo>
                  <a:pt x="2219" y="3273"/>
                  <a:pt x="2257" y="3410"/>
                  <a:pt x="2257" y="3619"/>
                </a:cubicBezTo>
                <a:cubicBezTo>
                  <a:pt x="2257" y="3898"/>
                  <a:pt x="2222" y="3984"/>
                  <a:pt x="2023" y="4193"/>
                </a:cubicBezTo>
                <a:cubicBezTo>
                  <a:pt x="1654" y="4580"/>
                  <a:pt x="1722" y="5039"/>
                  <a:pt x="2215" y="5471"/>
                </a:cubicBezTo>
                <a:lnTo>
                  <a:pt x="2402" y="5636"/>
                </a:lnTo>
                <a:lnTo>
                  <a:pt x="2223" y="6018"/>
                </a:lnTo>
                <a:cubicBezTo>
                  <a:pt x="1600" y="7333"/>
                  <a:pt x="2149" y="8386"/>
                  <a:pt x="3739" y="8923"/>
                </a:cubicBezTo>
                <a:cubicBezTo>
                  <a:pt x="4649" y="9230"/>
                  <a:pt x="4956" y="9268"/>
                  <a:pt x="6428" y="9265"/>
                </a:cubicBezTo>
                <a:cubicBezTo>
                  <a:pt x="7142" y="9263"/>
                  <a:pt x="7881" y="9238"/>
                  <a:pt x="8074" y="9210"/>
                </a:cubicBezTo>
                <a:cubicBezTo>
                  <a:pt x="8421" y="9159"/>
                  <a:pt x="8430" y="9161"/>
                  <a:pt x="8726" y="9331"/>
                </a:cubicBezTo>
                <a:cubicBezTo>
                  <a:pt x="9020" y="9499"/>
                  <a:pt x="9031" y="9516"/>
                  <a:pt x="9261" y="10251"/>
                </a:cubicBezTo>
                <a:cubicBezTo>
                  <a:pt x="9390" y="10662"/>
                  <a:pt x="9513" y="11042"/>
                  <a:pt x="9534" y="11096"/>
                </a:cubicBezTo>
                <a:cubicBezTo>
                  <a:pt x="9579" y="11210"/>
                  <a:pt x="10083" y="11326"/>
                  <a:pt x="10732" y="11370"/>
                </a:cubicBezTo>
                <a:cubicBezTo>
                  <a:pt x="10960" y="11385"/>
                  <a:pt x="11186" y="11425"/>
                  <a:pt x="11234" y="11459"/>
                </a:cubicBezTo>
                <a:cubicBezTo>
                  <a:pt x="11321" y="11520"/>
                  <a:pt x="11265" y="11776"/>
                  <a:pt x="11156" y="11815"/>
                </a:cubicBezTo>
                <a:cubicBezTo>
                  <a:pt x="11124" y="11826"/>
                  <a:pt x="10847" y="11814"/>
                  <a:pt x="10543" y="11787"/>
                </a:cubicBezTo>
                <a:cubicBezTo>
                  <a:pt x="9864" y="11729"/>
                  <a:pt x="9208" y="11795"/>
                  <a:pt x="8918" y="11950"/>
                </a:cubicBezTo>
                <a:cubicBezTo>
                  <a:pt x="8767" y="12031"/>
                  <a:pt x="8701" y="12136"/>
                  <a:pt x="8626" y="12406"/>
                </a:cubicBezTo>
                <a:cubicBezTo>
                  <a:pt x="8555" y="12659"/>
                  <a:pt x="8467" y="12802"/>
                  <a:pt x="8308" y="12924"/>
                </a:cubicBezTo>
                <a:cubicBezTo>
                  <a:pt x="7963" y="13189"/>
                  <a:pt x="7903" y="13216"/>
                  <a:pt x="7130" y="13457"/>
                </a:cubicBezTo>
                <a:cubicBezTo>
                  <a:pt x="6175" y="13755"/>
                  <a:pt x="5241" y="14274"/>
                  <a:pt x="4834" y="14733"/>
                </a:cubicBezTo>
                <a:cubicBezTo>
                  <a:pt x="4343" y="15285"/>
                  <a:pt x="4264" y="15510"/>
                  <a:pt x="4268" y="16304"/>
                </a:cubicBezTo>
                <a:cubicBezTo>
                  <a:pt x="4272" y="16941"/>
                  <a:pt x="4293" y="17049"/>
                  <a:pt x="4488" y="17418"/>
                </a:cubicBezTo>
                <a:cubicBezTo>
                  <a:pt x="4607" y="17643"/>
                  <a:pt x="4827" y="17987"/>
                  <a:pt x="4976" y="18182"/>
                </a:cubicBezTo>
                <a:cubicBezTo>
                  <a:pt x="5125" y="18378"/>
                  <a:pt x="5246" y="18546"/>
                  <a:pt x="5246" y="18555"/>
                </a:cubicBezTo>
                <a:cubicBezTo>
                  <a:pt x="5246" y="18564"/>
                  <a:pt x="5048" y="18636"/>
                  <a:pt x="4809" y="18714"/>
                </a:cubicBezTo>
                <a:cubicBezTo>
                  <a:pt x="4000" y="18979"/>
                  <a:pt x="3175" y="19559"/>
                  <a:pt x="2806" y="20122"/>
                </a:cubicBezTo>
                <a:lnTo>
                  <a:pt x="2652" y="20354"/>
                </a:lnTo>
                <a:lnTo>
                  <a:pt x="2948" y="20401"/>
                </a:lnTo>
                <a:cubicBezTo>
                  <a:pt x="3549" y="20499"/>
                  <a:pt x="3784" y="20499"/>
                  <a:pt x="4240" y="20407"/>
                </a:cubicBezTo>
                <a:cubicBezTo>
                  <a:pt x="4731" y="20308"/>
                  <a:pt x="4813" y="20330"/>
                  <a:pt x="4736" y="20533"/>
                </a:cubicBezTo>
                <a:cubicBezTo>
                  <a:pt x="4689" y="20658"/>
                  <a:pt x="4699" y="20662"/>
                  <a:pt x="5282" y="20752"/>
                </a:cubicBezTo>
                <a:lnTo>
                  <a:pt x="5876" y="20842"/>
                </a:lnTo>
                <a:lnTo>
                  <a:pt x="7233" y="20165"/>
                </a:lnTo>
                <a:cubicBezTo>
                  <a:pt x="7979" y="19792"/>
                  <a:pt x="8600" y="19458"/>
                  <a:pt x="8615" y="19420"/>
                </a:cubicBezTo>
                <a:cubicBezTo>
                  <a:pt x="8653" y="19319"/>
                  <a:pt x="8286" y="18982"/>
                  <a:pt x="7938" y="18800"/>
                </a:cubicBezTo>
                <a:cubicBezTo>
                  <a:pt x="7769" y="18712"/>
                  <a:pt x="7456" y="18603"/>
                  <a:pt x="7244" y="18560"/>
                </a:cubicBezTo>
                <a:cubicBezTo>
                  <a:pt x="7032" y="18516"/>
                  <a:pt x="6804" y="18467"/>
                  <a:pt x="6740" y="18450"/>
                </a:cubicBezTo>
                <a:cubicBezTo>
                  <a:pt x="6591" y="18410"/>
                  <a:pt x="5921" y="17638"/>
                  <a:pt x="5745" y="17305"/>
                </a:cubicBezTo>
                <a:cubicBezTo>
                  <a:pt x="5559" y="16955"/>
                  <a:pt x="5562" y="16023"/>
                  <a:pt x="5750" y="15624"/>
                </a:cubicBezTo>
                <a:cubicBezTo>
                  <a:pt x="6038" y="15013"/>
                  <a:pt x="6566" y="14574"/>
                  <a:pt x="7514" y="14159"/>
                </a:cubicBezTo>
                <a:cubicBezTo>
                  <a:pt x="7795" y="14036"/>
                  <a:pt x="8046" y="13935"/>
                  <a:pt x="8074" y="13935"/>
                </a:cubicBezTo>
                <a:cubicBezTo>
                  <a:pt x="8102" y="13935"/>
                  <a:pt x="8335" y="14038"/>
                  <a:pt x="8592" y="14165"/>
                </a:cubicBezTo>
                <a:cubicBezTo>
                  <a:pt x="8850" y="14292"/>
                  <a:pt x="9362" y="14483"/>
                  <a:pt x="9726" y="14588"/>
                </a:cubicBezTo>
                <a:cubicBezTo>
                  <a:pt x="10366" y="14772"/>
                  <a:pt x="10418" y="14778"/>
                  <a:pt x="11267" y="14794"/>
                </a:cubicBezTo>
                <a:cubicBezTo>
                  <a:pt x="12038" y="14808"/>
                  <a:pt x="12183" y="14797"/>
                  <a:pt x="12468" y="14713"/>
                </a:cubicBezTo>
                <a:cubicBezTo>
                  <a:pt x="12646" y="14661"/>
                  <a:pt x="12826" y="14620"/>
                  <a:pt x="12866" y="14620"/>
                </a:cubicBezTo>
                <a:cubicBezTo>
                  <a:pt x="13047" y="14620"/>
                  <a:pt x="15283" y="16312"/>
                  <a:pt x="16377" y="17276"/>
                </a:cubicBezTo>
                <a:cubicBezTo>
                  <a:pt x="17151" y="17959"/>
                  <a:pt x="18256" y="19143"/>
                  <a:pt x="18204" y="19233"/>
                </a:cubicBezTo>
                <a:cubicBezTo>
                  <a:pt x="18188" y="19263"/>
                  <a:pt x="17802" y="19339"/>
                  <a:pt x="17346" y="19401"/>
                </a:cubicBezTo>
                <a:lnTo>
                  <a:pt x="16516" y="19514"/>
                </a:lnTo>
                <a:lnTo>
                  <a:pt x="17589" y="20572"/>
                </a:lnTo>
                <a:lnTo>
                  <a:pt x="18631" y="21600"/>
                </a:lnTo>
                <a:cubicBezTo>
                  <a:pt x="18649" y="21599"/>
                  <a:pt x="18885" y="21599"/>
                  <a:pt x="18887" y="21598"/>
                </a:cubicBezTo>
                <a:cubicBezTo>
                  <a:pt x="18918" y="21580"/>
                  <a:pt x="19130" y="21532"/>
                  <a:pt x="19355" y="21494"/>
                </a:cubicBezTo>
                <a:cubicBezTo>
                  <a:pt x="19498" y="21469"/>
                  <a:pt x="19580" y="21452"/>
                  <a:pt x="19642" y="21432"/>
                </a:cubicBezTo>
                <a:cubicBezTo>
                  <a:pt x="19666" y="21425"/>
                  <a:pt x="19694" y="21417"/>
                  <a:pt x="19709" y="21408"/>
                </a:cubicBezTo>
                <a:cubicBezTo>
                  <a:pt x="19709" y="21408"/>
                  <a:pt x="19711" y="21407"/>
                  <a:pt x="19712" y="21407"/>
                </a:cubicBezTo>
                <a:cubicBezTo>
                  <a:pt x="19720" y="21401"/>
                  <a:pt x="19719" y="21393"/>
                  <a:pt x="19726" y="21387"/>
                </a:cubicBezTo>
                <a:cubicBezTo>
                  <a:pt x="19741" y="21373"/>
                  <a:pt x="19757" y="21360"/>
                  <a:pt x="19765" y="21339"/>
                </a:cubicBezTo>
                <a:cubicBezTo>
                  <a:pt x="19766" y="21336"/>
                  <a:pt x="19766" y="21329"/>
                  <a:pt x="19767" y="21326"/>
                </a:cubicBezTo>
                <a:cubicBezTo>
                  <a:pt x="19775" y="21298"/>
                  <a:pt x="19781" y="21265"/>
                  <a:pt x="19787" y="21220"/>
                </a:cubicBezTo>
                <a:cubicBezTo>
                  <a:pt x="19789" y="21202"/>
                  <a:pt x="19795" y="21188"/>
                  <a:pt x="19798" y="21171"/>
                </a:cubicBezTo>
                <a:cubicBezTo>
                  <a:pt x="19809" y="21100"/>
                  <a:pt x="19827" y="21051"/>
                  <a:pt x="19848" y="21023"/>
                </a:cubicBezTo>
                <a:cubicBezTo>
                  <a:pt x="19857" y="21008"/>
                  <a:pt x="19865" y="20986"/>
                  <a:pt x="19873" y="20981"/>
                </a:cubicBezTo>
                <a:cubicBezTo>
                  <a:pt x="19883" y="20975"/>
                  <a:pt x="19903" y="20978"/>
                  <a:pt x="19929" y="20984"/>
                </a:cubicBezTo>
                <a:cubicBezTo>
                  <a:pt x="19930" y="20984"/>
                  <a:pt x="19928" y="20986"/>
                  <a:pt x="19929" y="20986"/>
                </a:cubicBezTo>
                <a:cubicBezTo>
                  <a:pt x="19986" y="20996"/>
                  <a:pt x="20070" y="21038"/>
                  <a:pt x="20196" y="21110"/>
                </a:cubicBezTo>
                <a:lnTo>
                  <a:pt x="20511" y="21287"/>
                </a:lnTo>
                <a:lnTo>
                  <a:pt x="21041" y="21205"/>
                </a:lnTo>
                <a:cubicBezTo>
                  <a:pt x="21329" y="21161"/>
                  <a:pt x="21573" y="21119"/>
                  <a:pt x="21592" y="21110"/>
                </a:cubicBezTo>
                <a:cubicBezTo>
                  <a:pt x="21595" y="21108"/>
                  <a:pt x="21591" y="21091"/>
                  <a:pt x="21592" y="21087"/>
                </a:cubicBezTo>
                <a:cubicBezTo>
                  <a:pt x="21600" y="21063"/>
                  <a:pt x="21547" y="20873"/>
                  <a:pt x="21461" y="20630"/>
                </a:cubicBezTo>
                <a:cubicBezTo>
                  <a:pt x="21265" y="20073"/>
                  <a:pt x="21051" y="19766"/>
                  <a:pt x="20642" y="19525"/>
                </a:cubicBezTo>
                <a:cubicBezTo>
                  <a:pt x="20556" y="19476"/>
                  <a:pt x="20456" y="19426"/>
                  <a:pt x="20352" y="19377"/>
                </a:cubicBezTo>
                <a:cubicBezTo>
                  <a:pt x="20265" y="19339"/>
                  <a:pt x="20171" y="19302"/>
                  <a:pt x="20068" y="19264"/>
                </a:cubicBezTo>
                <a:cubicBezTo>
                  <a:pt x="19568" y="19081"/>
                  <a:pt x="19561" y="19076"/>
                  <a:pt x="19010" y="18439"/>
                </a:cubicBezTo>
                <a:cubicBezTo>
                  <a:pt x="18012" y="17286"/>
                  <a:pt x="16826" y="16265"/>
                  <a:pt x="14694" y="14721"/>
                </a:cubicBezTo>
                <a:cubicBezTo>
                  <a:pt x="14477" y="14564"/>
                  <a:pt x="14328" y="14451"/>
                  <a:pt x="14206" y="14355"/>
                </a:cubicBezTo>
                <a:cubicBezTo>
                  <a:pt x="13938" y="14155"/>
                  <a:pt x="13857" y="14066"/>
                  <a:pt x="13836" y="13969"/>
                </a:cubicBezTo>
                <a:cubicBezTo>
                  <a:pt x="13823" y="13940"/>
                  <a:pt x="13805" y="13911"/>
                  <a:pt x="13797" y="13878"/>
                </a:cubicBezTo>
                <a:cubicBezTo>
                  <a:pt x="13772" y="13787"/>
                  <a:pt x="13758" y="13716"/>
                  <a:pt x="13747" y="13648"/>
                </a:cubicBezTo>
                <a:cubicBezTo>
                  <a:pt x="13744" y="13646"/>
                  <a:pt x="13743" y="13639"/>
                  <a:pt x="13741" y="13638"/>
                </a:cubicBezTo>
                <a:cubicBezTo>
                  <a:pt x="13658" y="13608"/>
                  <a:pt x="13688" y="13477"/>
                  <a:pt x="13769" y="13351"/>
                </a:cubicBezTo>
                <a:cubicBezTo>
                  <a:pt x="13800" y="13279"/>
                  <a:pt x="13848" y="13218"/>
                  <a:pt x="13933" y="13159"/>
                </a:cubicBezTo>
                <a:cubicBezTo>
                  <a:pt x="13983" y="13125"/>
                  <a:pt x="14022" y="13093"/>
                  <a:pt x="14056" y="13063"/>
                </a:cubicBezTo>
                <a:cubicBezTo>
                  <a:pt x="14084" y="13037"/>
                  <a:pt x="14108" y="13011"/>
                  <a:pt x="14128" y="12984"/>
                </a:cubicBezTo>
                <a:cubicBezTo>
                  <a:pt x="14149" y="12950"/>
                  <a:pt x="14161" y="12914"/>
                  <a:pt x="14173" y="12877"/>
                </a:cubicBezTo>
                <a:cubicBezTo>
                  <a:pt x="14186" y="12847"/>
                  <a:pt x="14199" y="12813"/>
                  <a:pt x="14209" y="12776"/>
                </a:cubicBezTo>
                <a:cubicBezTo>
                  <a:pt x="14218" y="12741"/>
                  <a:pt x="14231" y="12710"/>
                  <a:pt x="14245" y="12685"/>
                </a:cubicBezTo>
                <a:cubicBezTo>
                  <a:pt x="14252" y="12669"/>
                  <a:pt x="14260" y="12655"/>
                  <a:pt x="14276" y="12640"/>
                </a:cubicBezTo>
                <a:cubicBezTo>
                  <a:pt x="14279" y="12637"/>
                  <a:pt x="14284" y="12634"/>
                  <a:pt x="14287" y="12630"/>
                </a:cubicBezTo>
                <a:cubicBezTo>
                  <a:pt x="14304" y="12617"/>
                  <a:pt x="14322" y="12604"/>
                  <a:pt x="14348" y="12590"/>
                </a:cubicBezTo>
                <a:cubicBezTo>
                  <a:pt x="14387" y="12569"/>
                  <a:pt x="14434" y="12549"/>
                  <a:pt x="14499" y="12527"/>
                </a:cubicBezTo>
                <a:cubicBezTo>
                  <a:pt x="14538" y="12514"/>
                  <a:pt x="14580" y="12506"/>
                  <a:pt x="14619" y="12493"/>
                </a:cubicBezTo>
                <a:cubicBezTo>
                  <a:pt x="14641" y="12487"/>
                  <a:pt x="14647" y="12481"/>
                  <a:pt x="14672" y="12474"/>
                </a:cubicBezTo>
                <a:cubicBezTo>
                  <a:pt x="14695" y="12467"/>
                  <a:pt x="14725" y="12465"/>
                  <a:pt x="14750" y="12458"/>
                </a:cubicBezTo>
                <a:cubicBezTo>
                  <a:pt x="14840" y="12434"/>
                  <a:pt x="14942" y="12409"/>
                  <a:pt x="15045" y="12390"/>
                </a:cubicBezTo>
                <a:cubicBezTo>
                  <a:pt x="15163" y="12368"/>
                  <a:pt x="15300" y="12350"/>
                  <a:pt x="15438" y="12334"/>
                </a:cubicBezTo>
                <a:cubicBezTo>
                  <a:pt x="15446" y="12333"/>
                  <a:pt x="15451" y="12331"/>
                  <a:pt x="15460" y="12331"/>
                </a:cubicBezTo>
                <a:cubicBezTo>
                  <a:pt x="15463" y="12330"/>
                  <a:pt x="15463" y="12331"/>
                  <a:pt x="15466" y="12331"/>
                </a:cubicBezTo>
                <a:cubicBezTo>
                  <a:pt x="15933" y="12277"/>
                  <a:pt x="16521" y="12250"/>
                  <a:pt x="17382" y="12250"/>
                </a:cubicBezTo>
                <a:cubicBezTo>
                  <a:pt x="17445" y="12250"/>
                  <a:pt x="17503" y="12249"/>
                  <a:pt x="17566" y="12248"/>
                </a:cubicBezTo>
                <a:cubicBezTo>
                  <a:pt x="18290" y="12233"/>
                  <a:pt x="18805" y="12214"/>
                  <a:pt x="19121" y="12192"/>
                </a:cubicBezTo>
                <a:cubicBezTo>
                  <a:pt x="19787" y="12114"/>
                  <a:pt x="20455" y="11912"/>
                  <a:pt x="20812" y="11678"/>
                </a:cubicBezTo>
                <a:cubicBezTo>
                  <a:pt x="21053" y="11520"/>
                  <a:pt x="21221" y="11326"/>
                  <a:pt x="21328" y="11114"/>
                </a:cubicBezTo>
                <a:cubicBezTo>
                  <a:pt x="21341" y="11083"/>
                  <a:pt x="21353" y="11053"/>
                  <a:pt x="21364" y="11022"/>
                </a:cubicBezTo>
                <a:cubicBezTo>
                  <a:pt x="21381" y="10979"/>
                  <a:pt x="21391" y="10934"/>
                  <a:pt x="21403" y="10889"/>
                </a:cubicBezTo>
                <a:cubicBezTo>
                  <a:pt x="21418" y="10823"/>
                  <a:pt x="21433" y="10757"/>
                  <a:pt x="21439" y="10685"/>
                </a:cubicBezTo>
                <a:cubicBezTo>
                  <a:pt x="21451" y="10548"/>
                  <a:pt x="21445" y="10424"/>
                  <a:pt x="21431" y="10308"/>
                </a:cubicBezTo>
                <a:cubicBezTo>
                  <a:pt x="21346" y="9863"/>
                  <a:pt x="21035" y="9414"/>
                  <a:pt x="20528" y="9044"/>
                </a:cubicBezTo>
                <a:cubicBezTo>
                  <a:pt x="20390" y="8949"/>
                  <a:pt x="20225" y="8851"/>
                  <a:pt x="20035" y="8750"/>
                </a:cubicBezTo>
                <a:cubicBezTo>
                  <a:pt x="19733" y="8597"/>
                  <a:pt x="19336" y="8411"/>
                  <a:pt x="18920" y="8241"/>
                </a:cubicBezTo>
                <a:cubicBezTo>
                  <a:pt x="18180" y="7939"/>
                  <a:pt x="17337" y="7532"/>
                  <a:pt x="16984" y="7320"/>
                </a:cubicBezTo>
                <a:cubicBezTo>
                  <a:pt x="16929" y="7287"/>
                  <a:pt x="16887" y="7259"/>
                  <a:pt x="16859" y="7237"/>
                </a:cubicBezTo>
                <a:cubicBezTo>
                  <a:pt x="16829" y="7214"/>
                  <a:pt x="16811" y="7199"/>
                  <a:pt x="16811" y="7188"/>
                </a:cubicBezTo>
                <a:cubicBezTo>
                  <a:pt x="16811" y="7187"/>
                  <a:pt x="16853" y="7146"/>
                  <a:pt x="16856" y="7143"/>
                </a:cubicBezTo>
                <a:cubicBezTo>
                  <a:pt x="16910" y="7065"/>
                  <a:pt x="17583" y="6431"/>
                  <a:pt x="18561" y="5528"/>
                </a:cubicBezTo>
                <a:cubicBezTo>
                  <a:pt x="18729" y="5369"/>
                  <a:pt x="19026" y="5098"/>
                  <a:pt x="19138" y="4988"/>
                </a:cubicBezTo>
                <a:cubicBezTo>
                  <a:pt x="19443" y="4687"/>
                  <a:pt x="19553" y="4555"/>
                  <a:pt x="19533" y="4525"/>
                </a:cubicBezTo>
                <a:cubicBezTo>
                  <a:pt x="19527" y="4515"/>
                  <a:pt x="19519" y="4511"/>
                  <a:pt x="19511" y="4504"/>
                </a:cubicBezTo>
                <a:cubicBezTo>
                  <a:pt x="19383" y="4513"/>
                  <a:pt x="19014" y="4801"/>
                  <a:pt x="18371" y="5397"/>
                </a:cubicBezTo>
                <a:cubicBezTo>
                  <a:pt x="17045" y="6626"/>
                  <a:pt x="16746" y="6909"/>
                  <a:pt x="16622" y="6937"/>
                </a:cubicBezTo>
                <a:cubicBezTo>
                  <a:pt x="16620" y="6937"/>
                  <a:pt x="16610" y="6945"/>
                  <a:pt x="16608" y="6945"/>
                </a:cubicBezTo>
                <a:cubicBezTo>
                  <a:pt x="16607" y="6945"/>
                  <a:pt x="16606" y="6943"/>
                  <a:pt x="16605" y="6943"/>
                </a:cubicBezTo>
                <a:cubicBezTo>
                  <a:pt x="16603" y="6943"/>
                  <a:pt x="16602" y="6942"/>
                  <a:pt x="16600" y="6942"/>
                </a:cubicBezTo>
                <a:cubicBezTo>
                  <a:pt x="16565" y="6941"/>
                  <a:pt x="16543" y="6918"/>
                  <a:pt x="16505" y="6895"/>
                </a:cubicBezTo>
                <a:cubicBezTo>
                  <a:pt x="16344" y="6795"/>
                  <a:pt x="16054" y="6407"/>
                  <a:pt x="16014" y="6239"/>
                </a:cubicBezTo>
                <a:cubicBezTo>
                  <a:pt x="16001" y="6180"/>
                  <a:pt x="16002" y="6152"/>
                  <a:pt x="16065" y="6139"/>
                </a:cubicBezTo>
                <a:lnTo>
                  <a:pt x="16065" y="6126"/>
                </a:lnTo>
                <a:lnTo>
                  <a:pt x="16170" y="6127"/>
                </a:lnTo>
                <a:lnTo>
                  <a:pt x="16184" y="6127"/>
                </a:lnTo>
                <a:cubicBezTo>
                  <a:pt x="16240" y="6126"/>
                  <a:pt x="16307" y="6127"/>
                  <a:pt x="16399" y="6127"/>
                </a:cubicBezTo>
                <a:cubicBezTo>
                  <a:pt x="16784" y="6129"/>
                  <a:pt x="16807" y="6123"/>
                  <a:pt x="16808" y="6013"/>
                </a:cubicBezTo>
                <a:cubicBezTo>
                  <a:pt x="16809" y="6009"/>
                  <a:pt x="16811" y="6006"/>
                  <a:pt x="16811" y="6002"/>
                </a:cubicBezTo>
                <a:cubicBezTo>
                  <a:pt x="16811" y="6002"/>
                  <a:pt x="16811" y="6000"/>
                  <a:pt x="16811" y="6000"/>
                </a:cubicBezTo>
                <a:cubicBezTo>
                  <a:pt x="16811" y="5882"/>
                  <a:pt x="16499" y="5145"/>
                  <a:pt x="16354" y="4918"/>
                </a:cubicBezTo>
                <a:cubicBezTo>
                  <a:pt x="16299" y="4832"/>
                  <a:pt x="16216" y="4870"/>
                  <a:pt x="15569" y="5291"/>
                </a:cubicBezTo>
                <a:cubicBezTo>
                  <a:pt x="15352" y="5431"/>
                  <a:pt x="15187" y="5544"/>
                  <a:pt x="15067" y="5636"/>
                </a:cubicBezTo>
                <a:cubicBezTo>
                  <a:pt x="14979" y="5705"/>
                  <a:pt x="14918" y="5763"/>
                  <a:pt x="14878" y="5811"/>
                </a:cubicBezTo>
                <a:cubicBezTo>
                  <a:pt x="14765" y="5955"/>
                  <a:pt x="14884" y="6008"/>
                  <a:pt x="15218" y="6034"/>
                </a:cubicBezTo>
                <a:cubicBezTo>
                  <a:pt x="15308" y="6041"/>
                  <a:pt x="15363" y="6047"/>
                  <a:pt x="15427" y="6053"/>
                </a:cubicBezTo>
                <a:cubicBezTo>
                  <a:pt x="15445" y="6054"/>
                  <a:pt x="15469" y="6057"/>
                  <a:pt x="15485" y="6057"/>
                </a:cubicBezTo>
                <a:cubicBezTo>
                  <a:pt x="15619" y="6057"/>
                  <a:pt x="15686" y="6070"/>
                  <a:pt x="15753" y="6139"/>
                </a:cubicBezTo>
                <a:cubicBezTo>
                  <a:pt x="15809" y="6182"/>
                  <a:pt x="15847" y="6244"/>
                  <a:pt x="15906" y="6361"/>
                </a:cubicBezTo>
                <a:cubicBezTo>
                  <a:pt x="15932" y="6415"/>
                  <a:pt x="15980" y="6485"/>
                  <a:pt x="16026" y="6553"/>
                </a:cubicBezTo>
                <a:cubicBezTo>
                  <a:pt x="16063" y="6611"/>
                  <a:pt x="16106" y="6667"/>
                  <a:pt x="16157" y="6734"/>
                </a:cubicBezTo>
                <a:cubicBezTo>
                  <a:pt x="16196" y="6785"/>
                  <a:pt x="16237" y="6840"/>
                  <a:pt x="16274" y="6880"/>
                </a:cubicBezTo>
                <a:lnTo>
                  <a:pt x="16508" y="7135"/>
                </a:lnTo>
                <a:lnTo>
                  <a:pt x="16048" y="7549"/>
                </a:lnTo>
                <a:cubicBezTo>
                  <a:pt x="15796" y="7776"/>
                  <a:pt x="15549" y="8000"/>
                  <a:pt x="15496" y="8046"/>
                </a:cubicBezTo>
                <a:cubicBezTo>
                  <a:pt x="15440" y="8095"/>
                  <a:pt x="15394" y="8095"/>
                  <a:pt x="15329" y="8067"/>
                </a:cubicBezTo>
                <a:cubicBezTo>
                  <a:pt x="15282" y="8060"/>
                  <a:pt x="15238" y="8029"/>
                  <a:pt x="15181" y="7985"/>
                </a:cubicBezTo>
                <a:cubicBezTo>
                  <a:pt x="15178" y="7983"/>
                  <a:pt x="15176" y="7983"/>
                  <a:pt x="15173" y="7981"/>
                </a:cubicBezTo>
                <a:cubicBezTo>
                  <a:pt x="15135" y="7956"/>
                  <a:pt x="15096" y="7935"/>
                  <a:pt x="15056" y="7915"/>
                </a:cubicBezTo>
                <a:cubicBezTo>
                  <a:pt x="15049" y="7911"/>
                  <a:pt x="15044" y="7908"/>
                  <a:pt x="15037" y="7904"/>
                </a:cubicBezTo>
                <a:cubicBezTo>
                  <a:pt x="15036" y="7904"/>
                  <a:pt x="15034" y="7904"/>
                  <a:pt x="15034" y="7904"/>
                </a:cubicBezTo>
                <a:cubicBezTo>
                  <a:pt x="14889" y="7838"/>
                  <a:pt x="14707" y="7798"/>
                  <a:pt x="14329" y="7746"/>
                </a:cubicBezTo>
                <a:cubicBezTo>
                  <a:pt x="13986" y="7698"/>
                  <a:pt x="13491" y="7643"/>
                  <a:pt x="13231" y="7622"/>
                </a:cubicBezTo>
                <a:lnTo>
                  <a:pt x="12760" y="7583"/>
                </a:lnTo>
                <a:lnTo>
                  <a:pt x="12707" y="7338"/>
                </a:lnTo>
                <a:cubicBezTo>
                  <a:pt x="12679" y="7203"/>
                  <a:pt x="12598" y="7017"/>
                  <a:pt x="12526" y="6925"/>
                </a:cubicBezTo>
                <a:cubicBezTo>
                  <a:pt x="12518" y="6915"/>
                  <a:pt x="12514" y="6907"/>
                  <a:pt x="12507" y="6898"/>
                </a:cubicBezTo>
                <a:cubicBezTo>
                  <a:pt x="12490" y="6877"/>
                  <a:pt x="12476" y="6853"/>
                  <a:pt x="12468" y="6832"/>
                </a:cubicBezTo>
                <a:cubicBezTo>
                  <a:pt x="12417" y="6728"/>
                  <a:pt x="12455" y="6623"/>
                  <a:pt x="12638" y="6205"/>
                </a:cubicBezTo>
                <a:cubicBezTo>
                  <a:pt x="12770" y="5901"/>
                  <a:pt x="12877" y="5608"/>
                  <a:pt x="12877" y="5554"/>
                </a:cubicBezTo>
                <a:cubicBezTo>
                  <a:pt x="12877" y="5531"/>
                  <a:pt x="12935" y="5446"/>
                  <a:pt x="13022" y="5333"/>
                </a:cubicBezTo>
                <a:cubicBezTo>
                  <a:pt x="13051" y="5295"/>
                  <a:pt x="13087" y="5253"/>
                  <a:pt x="13122" y="5210"/>
                </a:cubicBezTo>
                <a:cubicBezTo>
                  <a:pt x="13370" y="4904"/>
                  <a:pt x="13722" y="4510"/>
                  <a:pt x="13875" y="4380"/>
                </a:cubicBezTo>
                <a:lnTo>
                  <a:pt x="13939" y="4309"/>
                </a:lnTo>
                <a:lnTo>
                  <a:pt x="14081" y="4288"/>
                </a:lnTo>
                <a:cubicBezTo>
                  <a:pt x="14082" y="4288"/>
                  <a:pt x="14083" y="4288"/>
                  <a:pt x="14084" y="4288"/>
                </a:cubicBezTo>
                <a:cubicBezTo>
                  <a:pt x="14167" y="4270"/>
                  <a:pt x="14271" y="4251"/>
                  <a:pt x="14376" y="4238"/>
                </a:cubicBezTo>
                <a:cubicBezTo>
                  <a:pt x="14438" y="4230"/>
                  <a:pt x="14494" y="4221"/>
                  <a:pt x="14552" y="4211"/>
                </a:cubicBezTo>
                <a:cubicBezTo>
                  <a:pt x="14598" y="4202"/>
                  <a:pt x="14646" y="4194"/>
                  <a:pt x="14688" y="4185"/>
                </a:cubicBezTo>
                <a:cubicBezTo>
                  <a:pt x="14745" y="4172"/>
                  <a:pt x="14800" y="4160"/>
                  <a:pt x="14853" y="4145"/>
                </a:cubicBezTo>
                <a:cubicBezTo>
                  <a:pt x="14879" y="4137"/>
                  <a:pt x="14901" y="4128"/>
                  <a:pt x="14925" y="4120"/>
                </a:cubicBezTo>
                <a:cubicBezTo>
                  <a:pt x="15245" y="4016"/>
                  <a:pt x="15479" y="3858"/>
                  <a:pt x="15638" y="3640"/>
                </a:cubicBezTo>
                <a:cubicBezTo>
                  <a:pt x="15668" y="3595"/>
                  <a:pt x="15700" y="3552"/>
                  <a:pt x="15727" y="3497"/>
                </a:cubicBezTo>
                <a:cubicBezTo>
                  <a:pt x="15753" y="3445"/>
                  <a:pt x="15771" y="3392"/>
                  <a:pt x="15792" y="3339"/>
                </a:cubicBezTo>
                <a:cubicBezTo>
                  <a:pt x="15821" y="3259"/>
                  <a:pt x="15852" y="3177"/>
                  <a:pt x="15858" y="3118"/>
                </a:cubicBezTo>
                <a:cubicBezTo>
                  <a:pt x="15860" y="3112"/>
                  <a:pt x="15863" y="3104"/>
                  <a:pt x="15864" y="3098"/>
                </a:cubicBezTo>
                <a:cubicBezTo>
                  <a:pt x="15871" y="3014"/>
                  <a:pt x="15852" y="2960"/>
                  <a:pt x="15806" y="2960"/>
                </a:cubicBezTo>
                <a:cubicBezTo>
                  <a:pt x="15791" y="2960"/>
                  <a:pt x="15747" y="2983"/>
                  <a:pt x="15702" y="3011"/>
                </a:cubicBezTo>
                <a:cubicBezTo>
                  <a:pt x="15684" y="3023"/>
                  <a:pt x="15671" y="3034"/>
                  <a:pt x="15649" y="3048"/>
                </a:cubicBezTo>
                <a:cubicBezTo>
                  <a:pt x="15600" y="3083"/>
                  <a:pt x="15546" y="3120"/>
                  <a:pt x="15491" y="3166"/>
                </a:cubicBezTo>
                <a:cubicBezTo>
                  <a:pt x="15275" y="3343"/>
                  <a:pt x="14771" y="3568"/>
                  <a:pt x="14543" y="3608"/>
                </a:cubicBezTo>
                <a:cubicBezTo>
                  <a:pt x="14530" y="3610"/>
                  <a:pt x="14516" y="3615"/>
                  <a:pt x="14504" y="3616"/>
                </a:cubicBezTo>
                <a:cubicBezTo>
                  <a:pt x="14479" y="3618"/>
                  <a:pt x="14462" y="3615"/>
                  <a:pt x="14449" y="3609"/>
                </a:cubicBezTo>
                <a:cubicBezTo>
                  <a:pt x="14447" y="3609"/>
                  <a:pt x="14442" y="3610"/>
                  <a:pt x="14440" y="3609"/>
                </a:cubicBezTo>
                <a:cubicBezTo>
                  <a:pt x="14424" y="3600"/>
                  <a:pt x="14408" y="3569"/>
                  <a:pt x="14393" y="3529"/>
                </a:cubicBezTo>
                <a:cubicBezTo>
                  <a:pt x="14377" y="3488"/>
                  <a:pt x="14360" y="3437"/>
                  <a:pt x="14354" y="3384"/>
                </a:cubicBezTo>
                <a:lnTo>
                  <a:pt x="14340" y="3248"/>
                </a:lnTo>
                <a:cubicBezTo>
                  <a:pt x="14315" y="3218"/>
                  <a:pt x="14256" y="3195"/>
                  <a:pt x="14109" y="3173"/>
                </a:cubicBezTo>
                <a:cubicBezTo>
                  <a:pt x="14101" y="3171"/>
                  <a:pt x="14078" y="3170"/>
                  <a:pt x="14070" y="3169"/>
                </a:cubicBezTo>
                <a:lnTo>
                  <a:pt x="13861" y="3148"/>
                </a:lnTo>
                <a:cubicBezTo>
                  <a:pt x="13601" y="3124"/>
                  <a:pt x="12284" y="3015"/>
                  <a:pt x="10933" y="2908"/>
                </a:cubicBezTo>
                <a:lnTo>
                  <a:pt x="9353" y="2784"/>
                </a:lnTo>
                <a:cubicBezTo>
                  <a:pt x="8631" y="2736"/>
                  <a:pt x="8374" y="2755"/>
                  <a:pt x="8158" y="2839"/>
                </a:cubicBezTo>
                <a:lnTo>
                  <a:pt x="7926" y="2932"/>
                </a:lnTo>
                <a:lnTo>
                  <a:pt x="7378" y="3150"/>
                </a:lnTo>
                <a:lnTo>
                  <a:pt x="7013" y="3005"/>
                </a:lnTo>
                <a:cubicBezTo>
                  <a:pt x="6872" y="2949"/>
                  <a:pt x="6763" y="2894"/>
                  <a:pt x="6689" y="2849"/>
                </a:cubicBezTo>
                <a:cubicBezTo>
                  <a:pt x="6660" y="2831"/>
                  <a:pt x="6617" y="2811"/>
                  <a:pt x="6611" y="2802"/>
                </a:cubicBezTo>
                <a:cubicBezTo>
                  <a:pt x="6611" y="2802"/>
                  <a:pt x="6614" y="2799"/>
                  <a:pt x="6614" y="2799"/>
                </a:cubicBezTo>
                <a:cubicBezTo>
                  <a:pt x="6614" y="2798"/>
                  <a:pt x="6609" y="2796"/>
                  <a:pt x="6609" y="2795"/>
                </a:cubicBezTo>
                <a:cubicBezTo>
                  <a:pt x="6585" y="2759"/>
                  <a:pt x="6783" y="2450"/>
                  <a:pt x="7052" y="2109"/>
                </a:cubicBezTo>
                <a:cubicBezTo>
                  <a:pt x="7388" y="1681"/>
                  <a:pt x="7553" y="1396"/>
                  <a:pt x="7592" y="1170"/>
                </a:cubicBezTo>
                <a:cubicBezTo>
                  <a:pt x="7599" y="1096"/>
                  <a:pt x="7597" y="1037"/>
                  <a:pt x="7589" y="987"/>
                </a:cubicBezTo>
                <a:cubicBezTo>
                  <a:pt x="7586" y="967"/>
                  <a:pt x="7585" y="946"/>
                  <a:pt x="7578" y="927"/>
                </a:cubicBezTo>
                <a:cubicBezTo>
                  <a:pt x="7565" y="884"/>
                  <a:pt x="7544" y="850"/>
                  <a:pt x="7514" y="819"/>
                </a:cubicBezTo>
                <a:cubicBezTo>
                  <a:pt x="7451" y="767"/>
                  <a:pt x="7343" y="721"/>
                  <a:pt x="7157" y="674"/>
                </a:cubicBezTo>
                <a:cubicBezTo>
                  <a:pt x="6943" y="619"/>
                  <a:pt x="6696" y="599"/>
                  <a:pt x="6441" y="605"/>
                </a:cubicBezTo>
                <a:cubicBezTo>
                  <a:pt x="6365" y="608"/>
                  <a:pt x="6287" y="612"/>
                  <a:pt x="6207" y="619"/>
                </a:cubicBezTo>
                <a:cubicBezTo>
                  <a:pt x="6179" y="622"/>
                  <a:pt x="6150" y="624"/>
                  <a:pt x="6121" y="627"/>
                </a:cubicBezTo>
                <a:cubicBezTo>
                  <a:pt x="6037" y="636"/>
                  <a:pt x="5953" y="647"/>
                  <a:pt x="5868" y="661"/>
                </a:cubicBezTo>
                <a:cubicBezTo>
                  <a:pt x="5739" y="685"/>
                  <a:pt x="5610" y="714"/>
                  <a:pt x="5483" y="751"/>
                </a:cubicBezTo>
                <a:cubicBezTo>
                  <a:pt x="5295" y="806"/>
                  <a:pt x="5209" y="828"/>
                  <a:pt x="5140" y="837"/>
                </a:cubicBezTo>
                <a:cubicBezTo>
                  <a:pt x="5123" y="842"/>
                  <a:pt x="5105" y="847"/>
                  <a:pt x="5087" y="853"/>
                </a:cubicBezTo>
                <a:cubicBezTo>
                  <a:pt x="5086" y="853"/>
                  <a:pt x="5070" y="842"/>
                  <a:pt x="5068" y="841"/>
                </a:cubicBezTo>
                <a:cubicBezTo>
                  <a:pt x="5022" y="837"/>
                  <a:pt x="4990" y="820"/>
                  <a:pt x="4940" y="783"/>
                </a:cubicBezTo>
                <a:cubicBezTo>
                  <a:pt x="4871" y="733"/>
                  <a:pt x="4604" y="537"/>
                  <a:pt x="4349" y="347"/>
                </a:cubicBezTo>
                <a:lnTo>
                  <a:pt x="3887" y="0"/>
                </a:lnTo>
                <a:lnTo>
                  <a:pt x="3547" y="0"/>
                </a:lnTo>
                <a:close/>
                <a:moveTo>
                  <a:pt x="6129" y="3313"/>
                </a:moveTo>
                <a:lnTo>
                  <a:pt x="6308" y="3443"/>
                </a:lnTo>
                <a:cubicBezTo>
                  <a:pt x="6511" y="3591"/>
                  <a:pt x="6556" y="3525"/>
                  <a:pt x="5907" y="4019"/>
                </a:cubicBezTo>
                <a:cubicBezTo>
                  <a:pt x="5623" y="4235"/>
                  <a:pt x="5623" y="4235"/>
                  <a:pt x="5817" y="4235"/>
                </a:cubicBezTo>
                <a:cubicBezTo>
                  <a:pt x="6245" y="4235"/>
                  <a:pt x="6512" y="4294"/>
                  <a:pt x="6617" y="4412"/>
                </a:cubicBezTo>
                <a:cubicBezTo>
                  <a:pt x="6675" y="4478"/>
                  <a:pt x="6994" y="4917"/>
                  <a:pt x="7325" y="5389"/>
                </a:cubicBezTo>
                <a:cubicBezTo>
                  <a:pt x="7735" y="5976"/>
                  <a:pt x="8001" y="6292"/>
                  <a:pt x="8160" y="6384"/>
                </a:cubicBezTo>
                <a:cubicBezTo>
                  <a:pt x="8289" y="6458"/>
                  <a:pt x="8392" y="6542"/>
                  <a:pt x="8392" y="6569"/>
                </a:cubicBezTo>
                <a:cubicBezTo>
                  <a:pt x="8392" y="6597"/>
                  <a:pt x="8479" y="6573"/>
                  <a:pt x="8584" y="6516"/>
                </a:cubicBezTo>
                <a:lnTo>
                  <a:pt x="8773" y="6413"/>
                </a:lnTo>
                <a:lnTo>
                  <a:pt x="8868" y="6518"/>
                </a:lnTo>
                <a:lnTo>
                  <a:pt x="8966" y="6621"/>
                </a:lnTo>
                <a:lnTo>
                  <a:pt x="9141" y="6493"/>
                </a:lnTo>
                <a:lnTo>
                  <a:pt x="9317" y="6366"/>
                </a:lnTo>
                <a:lnTo>
                  <a:pt x="9448" y="6474"/>
                </a:lnTo>
                <a:cubicBezTo>
                  <a:pt x="9575" y="6579"/>
                  <a:pt x="9569" y="6586"/>
                  <a:pt x="9250" y="6759"/>
                </a:cubicBezTo>
                <a:lnTo>
                  <a:pt x="8924" y="6937"/>
                </a:lnTo>
                <a:lnTo>
                  <a:pt x="9088" y="7122"/>
                </a:lnTo>
                <a:cubicBezTo>
                  <a:pt x="9178" y="7225"/>
                  <a:pt x="9376" y="7436"/>
                  <a:pt x="9531" y="7591"/>
                </a:cubicBezTo>
                <a:lnTo>
                  <a:pt x="9815" y="7875"/>
                </a:lnTo>
                <a:lnTo>
                  <a:pt x="9241" y="8033"/>
                </a:lnTo>
                <a:cubicBezTo>
                  <a:pt x="8833" y="8146"/>
                  <a:pt x="8605" y="8243"/>
                  <a:pt x="8445" y="8371"/>
                </a:cubicBezTo>
                <a:cubicBezTo>
                  <a:pt x="8295" y="8491"/>
                  <a:pt x="8135" y="8562"/>
                  <a:pt x="7971" y="8581"/>
                </a:cubicBezTo>
                <a:cubicBezTo>
                  <a:pt x="7835" y="8597"/>
                  <a:pt x="7335" y="8619"/>
                  <a:pt x="6859" y="8631"/>
                </a:cubicBezTo>
                <a:cubicBezTo>
                  <a:pt x="5423" y="8666"/>
                  <a:pt x="4516" y="8481"/>
                  <a:pt x="3795" y="8004"/>
                </a:cubicBezTo>
                <a:cubicBezTo>
                  <a:pt x="3595" y="7872"/>
                  <a:pt x="3362" y="7656"/>
                  <a:pt x="3276" y="7523"/>
                </a:cubicBezTo>
                <a:cubicBezTo>
                  <a:pt x="2988" y="7078"/>
                  <a:pt x="3127" y="6153"/>
                  <a:pt x="3561" y="5616"/>
                </a:cubicBezTo>
                <a:cubicBezTo>
                  <a:pt x="3666" y="5486"/>
                  <a:pt x="3750" y="5361"/>
                  <a:pt x="3750" y="5339"/>
                </a:cubicBezTo>
                <a:cubicBezTo>
                  <a:pt x="3750" y="5317"/>
                  <a:pt x="3840" y="5255"/>
                  <a:pt x="3948" y="5201"/>
                </a:cubicBezTo>
                <a:cubicBezTo>
                  <a:pt x="4058" y="5145"/>
                  <a:pt x="4146" y="5052"/>
                  <a:pt x="4146" y="4989"/>
                </a:cubicBezTo>
                <a:cubicBezTo>
                  <a:pt x="4146" y="4878"/>
                  <a:pt x="4091" y="4836"/>
                  <a:pt x="3797" y="4719"/>
                </a:cubicBezTo>
                <a:cubicBezTo>
                  <a:pt x="3572" y="4628"/>
                  <a:pt x="3692" y="4527"/>
                  <a:pt x="4121" y="4444"/>
                </a:cubicBezTo>
                <a:cubicBezTo>
                  <a:pt x="4613" y="4349"/>
                  <a:pt x="5147" y="4081"/>
                  <a:pt x="5692" y="3655"/>
                </a:cubicBezTo>
                <a:lnTo>
                  <a:pt x="6129" y="3313"/>
                </a:lnTo>
                <a:close/>
                <a:moveTo>
                  <a:pt x="16658" y="7324"/>
                </a:moveTo>
                <a:lnTo>
                  <a:pt x="17129" y="7577"/>
                </a:lnTo>
                <a:cubicBezTo>
                  <a:pt x="17387" y="7715"/>
                  <a:pt x="18086" y="8027"/>
                  <a:pt x="18681" y="8271"/>
                </a:cubicBezTo>
                <a:cubicBezTo>
                  <a:pt x="20018" y="8820"/>
                  <a:pt x="20497" y="9100"/>
                  <a:pt x="20857" y="9532"/>
                </a:cubicBezTo>
                <a:cubicBezTo>
                  <a:pt x="21210" y="9957"/>
                  <a:pt x="21325" y="10269"/>
                  <a:pt x="21280" y="10699"/>
                </a:cubicBezTo>
                <a:cubicBezTo>
                  <a:pt x="21237" y="11120"/>
                  <a:pt x="20994" y="11418"/>
                  <a:pt x="20486" y="11689"/>
                </a:cubicBezTo>
                <a:cubicBezTo>
                  <a:pt x="19763" y="12075"/>
                  <a:pt x="19444" y="12122"/>
                  <a:pt x="17243" y="12161"/>
                </a:cubicBezTo>
                <a:cubicBezTo>
                  <a:pt x="15681" y="12189"/>
                  <a:pt x="15371" y="12206"/>
                  <a:pt x="14967" y="12290"/>
                </a:cubicBezTo>
                <a:cubicBezTo>
                  <a:pt x="14710" y="12344"/>
                  <a:pt x="14419" y="12419"/>
                  <a:pt x="14321" y="12456"/>
                </a:cubicBezTo>
                <a:cubicBezTo>
                  <a:pt x="14107" y="12537"/>
                  <a:pt x="14144" y="12540"/>
                  <a:pt x="13891" y="12426"/>
                </a:cubicBezTo>
                <a:cubicBezTo>
                  <a:pt x="13764" y="12368"/>
                  <a:pt x="13567" y="12332"/>
                  <a:pt x="13379" y="12332"/>
                </a:cubicBezTo>
                <a:cubicBezTo>
                  <a:pt x="12951" y="12333"/>
                  <a:pt x="12795" y="12241"/>
                  <a:pt x="12888" y="12045"/>
                </a:cubicBezTo>
                <a:cubicBezTo>
                  <a:pt x="12929" y="11961"/>
                  <a:pt x="12985" y="11774"/>
                  <a:pt x="13017" y="11628"/>
                </a:cubicBezTo>
                <a:lnTo>
                  <a:pt x="13075" y="11362"/>
                </a:lnTo>
                <a:lnTo>
                  <a:pt x="13557" y="11328"/>
                </a:lnTo>
                <a:cubicBezTo>
                  <a:pt x="13823" y="11309"/>
                  <a:pt x="14248" y="11257"/>
                  <a:pt x="14502" y="11212"/>
                </a:cubicBezTo>
                <a:lnTo>
                  <a:pt x="14961" y="11131"/>
                </a:lnTo>
                <a:lnTo>
                  <a:pt x="14986" y="10769"/>
                </a:lnTo>
                <a:cubicBezTo>
                  <a:pt x="15000" y="10569"/>
                  <a:pt x="15035" y="10392"/>
                  <a:pt x="15064" y="10375"/>
                </a:cubicBezTo>
                <a:cubicBezTo>
                  <a:pt x="15094" y="10358"/>
                  <a:pt x="15404" y="10425"/>
                  <a:pt x="15750" y="10522"/>
                </a:cubicBezTo>
                <a:cubicBezTo>
                  <a:pt x="16566" y="10751"/>
                  <a:pt x="17150" y="10839"/>
                  <a:pt x="18071" y="10870"/>
                </a:cubicBezTo>
                <a:cubicBezTo>
                  <a:pt x="18986" y="10901"/>
                  <a:pt x="19421" y="10841"/>
                  <a:pt x="19778" y="10635"/>
                </a:cubicBezTo>
                <a:cubicBezTo>
                  <a:pt x="19995" y="10509"/>
                  <a:pt x="20038" y="10451"/>
                  <a:pt x="20038" y="10282"/>
                </a:cubicBezTo>
                <a:cubicBezTo>
                  <a:pt x="20038" y="9860"/>
                  <a:pt x="19321" y="9492"/>
                  <a:pt x="17474" y="8968"/>
                </a:cubicBezTo>
                <a:cubicBezTo>
                  <a:pt x="16455" y="8678"/>
                  <a:pt x="16160" y="8572"/>
                  <a:pt x="15953" y="8423"/>
                </a:cubicBezTo>
                <a:cubicBezTo>
                  <a:pt x="15812" y="8321"/>
                  <a:pt x="15713" y="8210"/>
                  <a:pt x="15736" y="8176"/>
                </a:cubicBezTo>
                <a:cubicBezTo>
                  <a:pt x="15758" y="8143"/>
                  <a:pt x="15976" y="7938"/>
                  <a:pt x="16218" y="7720"/>
                </a:cubicBezTo>
                <a:lnTo>
                  <a:pt x="16658" y="7324"/>
                </a:lnTo>
                <a:close/>
              </a:path>
            </a:pathLst>
          </a:cu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57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58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59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59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59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ntr" nodeType="clickEffect" presetSubtype="0" presetID="1" grpId="6" fill="hold">
                                  <p:stCondLst>
                                    <p:cond delay="0"/>
                                  </p:stCondLst>
                                  <p:iterate type="el" backwards="0">
                                    <p:tmAbs val="0"/>
                                  </p:iterate>
                                  <p:childTnLst>
                                    <p:set>
                                      <p:cBhvr>
                                        <p:cTn id="26" fill="hold"/>
                                        <p:tgtEl>
                                          <p:spTgt spid="58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Class="entr" nodeType="clickEffect" presetSubtype="0" presetID="1" grpId="7" fill="hold">
                                  <p:stCondLst>
                                    <p:cond delay="0"/>
                                  </p:stCondLst>
                                  <p:iterate type="el" backwards="0">
                                    <p:tmAbs val="0"/>
                                  </p:iterate>
                                  <p:childTnLst>
                                    <p:set>
                                      <p:cBhvr>
                                        <p:cTn id="30" fill="hold"/>
                                        <p:tgtEl>
                                          <p:spTgt spid="58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Class="entr" nodeType="clickEffect" presetSubtype="0" presetID="1" grpId="8" fill="hold">
                                  <p:stCondLst>
                                    <p:cond delay="0"/>
                                  </p:stCondLst>
                                  <p:iterate type="el" backwards="0">
                                    <p:tmAbs val="0"/>
                                  </p:iterate>
                                  <p:childTnLst>
                                    <p:set>
                                      <p:cBhvr>
                                        <p:cTn id="34" fill="hold"/>
                                        <p:tgtEl>
                                          <p:spTgt spid="58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80" grpId="2"/>
      <p:bldP build="whole" bldLvl="1" animBg="1" rev="0" advAuto="0" spid="595" grpId="5"/>
      <p:bldP build="whole" bldLvl="1" animBg="1" rev="0" advAuto="0" spid="589" grpId="8"/>
      <p:bldP build="whole" bldLvl="1" animBg="1" rev="0" advAuto="0" spid="575" grpId="1"/>
      <p:bldP build="whole" bldLvl="1" animBg="1" rev="0" advAuto="0" spid="596" grpId="4"/>
      <p:bldP build="whole" bldLvl="1" animBg="1" rev="0" advAuto="0" spid="592" grpId="3"/>
      <p:bldP build="whole" bldLvl="1" animBg="1" rev="0" advAuto="0" spid="583" grpId="6"/>
      <p:bldP build="whole" bldLvl="1" animBg="1" rev="0" advAuto="0" spid="586" grpId="7"/>
    </p:bld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0" name="Distributed Software Engineering Abstractions"/>
          <p:cNvSpPr txBox="1"/>
          <p:nvPr>
            <p:ph type="title"/>
          </p:nvPr>
        </p:nvSpPr>
        <p:spPr>
          <a:prstGeom prst="rect">
            <a:avLst/>
          </a:prstGeom>
        </p:spPr>
        <p:txBody>
          <a:bodyPr/>
          <a:lstStyle>
            <a:lvl1pPr defTabSz="2316421">
              <a:defRPr spc="-161" sz="8075"/>
            </a:lvl1pPr>
          </a:lstStyle>
          <a:p>
            <a:pPr/>
            <a:r>
              <a:t>Distributed Software Engineering Abstractions</a:t>
            </a:r>
          </a:p>
        </p:txBody>
      </p:sp>
      <p:sp>
        <p:nvSpPr>
          <p:cNvPr id="601" name="Key Question: Consistency vs Availabilit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Key Question: Consistency vs Availability</a:t>
            </a:r>
          </a:p>
        </p:txBody>
      </p:sp>
      <p:sp>
        <p:nvSpPr>
          <p:cNvPr id="602" name="Distributed system will never match exact semantics of non-distributed system…"/>
          <p:cNvSpPr txBox="1"/>
          <p:nvPr>
            <p:ph type="body" idx="1"/>
          </p:nvPr>
        </p:nvSpPr>
        <p:spPr>
          <a:prstGeom prst="rect">
            <a:avLst/>
          </a:prstGeom>
        </p:spPr>
        <p:txBody>
          <a:bodyPr/>
          <a:lstStyle/>
          <a:p>
            <a:pPr/>
            <a:r>
              <a:t>Distributed system will never match exact semantics of non-distributed system</a:t>
            </a:r>
          </a:p>
          <a:p>
            <a:pPr/>
            <a:r>
              <a:t>For replication do we value more: guaranteed consistency (looks like a single machine) or guaranteed availability (sometimes read stale data)?</a:t>
            </a:r>
          </a:p>
          <a:p>
            <a:pPr lvl="1"/>
            <a:r>
              <a:t>For a lock server?</a:t>
            </a:r>
          </a:p>
          <a:p>
            <a:pPr lvl="1"/>
            <a:r>
              <a:t>For the order of tweets on twitter?</a:t>
            </a:r>
          </a:p>
          <a:p>
            <a:pPr/>
            <a:r>
              <a:t>For partitioning: Where can we draw the line?</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4" name="Callout"/>
          <p:cNvSpPr/>
          <p:nvPr/>
        </p:nvSpPr>
        <p:spPr>
          <a:xfrm>
            <a:off x="314594" y="3530031"/>
            <a:ext cx="10037367" cy="44509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9" y="0"/>
                </a:moveTo>
                <a:cubicBezTo>
                  <a:pt x="215" y="0"/>
                  <a:pt x="0" y="484"/>
                  <a:pt x="0" y="1080"/>
                </a:cubicBezTo>
                <a:lnTo>
                  <a:pt x="0" y="20520"/>
                </a:lnTo>
                <a:cubicBezTo>
                  <a:pt x="0" y="21116"/>
                  <a:pt x="215" y="21600"/>
                  <a:pt x="479" y="21600"/>
                </a:cubicBezTo>
                <a:lnTo>
                  <a:pt x="15885" y="21600"/>
                </a:lnTo>
                <a:cubicBezTo>
                  <a:pt x="16150" y="21600"/>
                  <a:pt x="16365" y="21116"/>
                  <a:pt x="16365" y="20520"/>
                </a:cubicBezTo>
                <a:lnTo>
                  <a:pt x="16365" y="6982"/>
                </a:lnTo>
                <a:lnTo>
                  <a:pt x="21600" y="5874"/>
                </a:lnTo>
                <a:lnTo>
                  <a:pt x="16365" y="4769"/>
                </a:lnTo>
                <a:lnTo>
                  <a:pt x="16365" y="1080"/>
                </a:lnTo>
                <a:cubicBezTo>
                  <a:pt x="16365" y="484"/>
                  <a:pt x="16150" y="0"/>
                  <a:pt x="15885" y="0"/>
                </a:cubicBezTo>
                <a:lnTo>
                  <a:pt x="479" y="0"/>
                </a:lnTo>
                <a:close/>
              </a:path>
            </a:pathLst>
          </a:custGeom>
          <a:ln w="635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605" name="Distributing Covey.Town"/>
          <p:cNvSpPr txBox="1"/>
          <p:nvPr>
            <p:ph type="title"/>
          </p:nvPr>
        </p:nvSpPr>
        <p:spPr>
          <a:prstGeom prst="rect">
            <a:avLst/>
          </a:prstGeom>
        </p:spPr>
        <p:txBody>
          <a:bodyPr/>
          <a:lstStyle/>
          <a:p>
            <a:pPr/>
            <a:r>
              <a:t>Distributing Covey.Town</a:t>
            </a:r>
          </a:p>
        </p:txBody>
      </p:sp>
      <p:sp>
        <p:nvSpPr>
          <p:cNvPr id="606" name="Partitioning: Separate responsibilities by tow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Partitioning: Separate responsibilities by town</a:t>
            </a:r>
          </a:p>
        </p:txBody>
      </p:sp>
      <p:sp>
        <p:nvSpPr>
          <p:cNvPr id="607" name="CoveyTownsStore"/>
          <p:cNvSpPr/>
          <p:nvPr/>
        </p:nvSpPr>
        <p:spPr>
          <a:xfrm>
            <a:off x="10423886" y="3934078"/>
            <a:ext cx="3536229" cy="1603611"/>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CoveyTownsStore</a:t>
            </a:r>
          </a:p>
        </p:txBody>
      </p:sp>
      <p:sp>
        <p:nvSpPr>
          <p:cNvPr id="608" name="CoveyTownController “A”"/>
          <p:cNvSpPr/>
          <p:nvPr/>
        </p:nvSpPr>
        <p:spPr>
          <a:xfrm>
            <a:off x="8323329" y="6928864"/>
            <a:ext cx="4004410" cy="1603611"/>
          </a:xfrm>
          <a:prstGeom prst="rect">
            <a:avLst/>
          </a:prstGeom>
          <a:solidFill>
            <a:srgbClr val="34A5D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CoveyTownController “A”</a:t>
            </a:r>
          </a:p>
        </p:txBody>
      </p:sp>
      <p:sp>
        <p:nvSpPr>
          <p:cNvPr id="609" name="CoveyTownController “B”"/>
          <p:cNvSpPr/>
          <p:nvPr/>
        </p:nvSpPr>
        <p:spPr>
          <a:xfrm>
            <a:off x="13296889" y="6928864"/>
            <a:ext cx="4004410" cy="1603611"/>
          </a:xfrm>
          <a:prstGeom prst="rect">
            <a:avLst/>
          </a:prstGeom>
          <a:solidFill>
            <a:srgbClr val="34A5D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CoveyTownController “B”</a:t>
            </a:r>
          </a:p>
        </p:txBody>
      </p:sp>
      <p:sp>
        <p:nvSpPr>
          <p:cNvPr id="610" name="CoveyTownController “C”"/>
          <p:cNvSpPr/>
          <p:nvPr/>
        </p:nvSpPr>
        <p:spPr>
          <a:xfrm>
            <a:off x="18270449" y="6928864"/>
            <a:ext cx="4004410" cy="1603611"/>
          </a:xfrm>
          <a:prstGeom prst="rect">
            <a:avLst/>
          </a:prstGeom>
          <a:solidFill>
            <a:srgbClr val="34A5D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CoveyTownController “C”</a:t>
            </a:r>
          </a:p>
        </p:txBody>
      </p:sp>
      <p:graphicFrame>
        <p:nvGraphicFramePr>
          <p:cNvPr id="611" name="Table"/>
          <p:cNvGraphicFramePr/>
          <p:nvPr/>
        </p:nvGraphicFramePr>
        <p:xfrm>
          <a:off x="660836" y="3885656"/>
          <a:ext cx="6924653" cy="3909514"/>
        </p:xfrm>
        <a:graphic xmlns:a="http://schemas.openxmlformats.org/drawingml/2006/main">
          <a:graphicData uri="http://schemas.openxmlformats.org/drawingml/2006/table">
            <a:tbl>
              <a:tblPr firstCol="0" firstRow="1" lastCol="0" lastRow="0" bandCol="0" bandRow="0" rtl="0">
                <a:tableStyleId>{EEE7283C-3CF3-47DC-8721-378D4A62B228}</a:tableStyleId>
              </a:tblPr>
              <a:tblGrid>
                <a:gridCol w="3455975"/>
                <a:gridCol w="3455975"/>
              </a:tblGrid>
              <a:tr h="779362">
                <a:tc>
                  <a:txBody>
                    <a:bodyPr/>
                    <a:lstStyle/>
                    <a:p>
                      <a:pPr defTabSz="914400">
                        <a:tabLst>
                          <a:tab pos="1663700" algn="l"/>
                        </a:tabLst>
                      </a:pPr>
                      <a:r>
                        <a:rPr sz="3200">
                          <a:sym typeface="Helvetica Neue Medium"/>
                        </a:rPr>
                        <a:t>TownID</a:t>
                      </a:r>
                    </a:p>
                  </a:txBody>
                  <a:tcPr marL="50800" marR="50800" marT="50800" marB="50800" anchor="ctr" anchorCtr="0" horzOverflow="overflow">
                    <a:solidFill>
                      <a:srgbClr val="83D3D4"/>
                    </a:solidFill>
                  </a:tcPr>
                </a:tc>
                <a:tc>
                  <a:txBody>
                    <a:bodyPr/>
                    <a:lstStyle/>
                    <a:p>
                      <a:pPr defTabSz="914400">
                        <a:tabLst>
                          <a:tab pos="1663700" algn="l"/>
                        </a:tabLst>
                      </a:pPr>
                      <a:r>
                        <a:rPr sz="3200">
                          <a:sym typeface="Helvetica Neue Medium"/>
                        </a:rPr>
                        <a:t>TownController</a:t>
                      </a:r>
                    </a:p>
                  </a:txBody>
                  <a:tcPr marL="50800" marR="50800" marT="50800" marB="50800" anchor="ctr" anchorCtr="0" horzOverflow="overflow">
                    <a:solidFill>
                      <a:srgbClr val="83D3D4"/>
                    </a:solidFill>
                  </a:tcPr>
                </a:tc>
              </a:tr>
              <a:tr h="779362">
                <a:tc>
                  <a:txBody>
                    <a:bodyPr/>
                    <a:lstStyle/>
                    <a:p>
                      <a:pPr defTabSz="914400"/>
                      <a:r>
                        <a:rPr sz="3200"/>
                        <a:t>Town1</a:t>
                      </a:r>
                    </a:p>
                  </a:txBody>
                  <a:tcPr marL="50800" marR="50800" marT="50800" marB="50800" anchor="ctr" anchorCtr="0" horzOverflow="overflow">
                    <a:lnL w="12700">
                      <a:solidFill>
                        <a:srgbClr val="4D4D4D"/>
                      </a:solidFill>
                      <a:miter lim="400000"/>
                    </a:lnL>
                  </a:tcPr>
                </a:tc>
                <a:tc>
                  <a:txBody>
                    <a:bodyPr/>
                    <a:lstStyle/>
                    <a:p>
                      <a:pPr defTabSz="914400"/>
                      <a:r>
                        <a:rPr sz="3200"/>
                        <a:t>A</a:t>
                      </a:r>
                    </a:p>
                  </a:txBody>
                  <a:tcPr marL="50800" marR="50800" marT="50800" marB="50800" anchor="ctr" anchorCtr="0" horzOverflow="overflow">
                    <a:lnR w="12700">
                      <a:solidFill>
                        <a:srgbClr val="4D4D4D"/>
                      </a:solidFill>
                      <a:miter lim="400000"/>
                    </a:lnR>
                  </a:tcPr>
                </a:tc>
              </a:tr>
              <a:tr h="779362">
                <a:tc>
                  <a:txBody>
                    <a:bodyPr/>
                    <a:lstStyle/>
                    <a:p>
                      <a:pPr defTabSz="914400"/>
                      <a:r>
                        <a:rPr sz="3200"/>
                        <a:t>Town2</a:t>
                      </a:r>
                    </a:p>
                  </a:txBody>
                  <a:tcPr marL="50800" marR="50800" marT="50800" marB="50800" anchor="ctr" anchorCtr="0" horzOverflow="overflow">
                    <a:lnL w="12700">
                      <a:solidFill>
                        <a:srgbClr val="4D4D4D"/>
                      </a:solidFill>
                      <a:miter lim="400000"/>
                    </a:lnL>
                  </a:tcPr>
                </a:tc>
                <a:tc>
                  <a:txBody>
                    <a:bodyPr/>
                    <a:lstStyle/>
                    <a:p>
                      <a:pPr defTabSz="914400"/>
                      <a:r>
                        <a:rPr sz="3200"/>
                        <a:t>A</a:t>
                      </a:r>
                    </a:p>
                  </a:txBody>
                  <a:tcPr marL="50800" marR="50800" marT="50800" marB="50800" anchor="ctr" anchorCtr="0" horzOverflow="overflow">
                    <a:lnR w="12700">
                      <a:solidFill>
                        <a:srgbClr val="4D4D4D"/>
                      </a:solidFill>
                      <a:miter lim="400000"/>
                    </a:lnR>
                  </a:tcPr>
                </a:tc>
              </a:tr>
              <a:tr h="779362">
                <a:tc>
                  <a:txBody>
                    <a:bodyPr/>
                    <a:lstStyle/>
                    <a:p>
                      <a:pPr defTabSz="914400"/>
                      <a:r>
                        <a:rPr sz="3200"/>
                        <a:t>Town3</a:t>
                      </a:r>
                    </a:p>
                  </a:txBody>
                  <a:tcPr marL="50800" marR="50800" marT="50800" marB="50800" anchor="ctr" anchorCtr="0" horzOverflow="overflow">
                    <a:lnL w="12700">
                      <a:solidFill>
                        <a:srgbClr val="4D4D4D"/>
                      </a:solidFill>
                      <a:miter lim="400000"/>
                    </a:lnL>
                  </a:tcPr>
                </a:tc>
                <a:tc>
                  <a:txBody>
                    <a:bodyPr/>
                    <a:lstStyle/>
                    <a:p>
                      <a:pPr defTabSz="914400"/>
                      <a:r>
                        <a:rPr sz="3200"/>
                        <a:t>B</a:t>
                      </a:r>
                    </a:p>
                  </a:txBody>
                  <a:tcPr marL="50800" marR="50800" marT="50800" marB="50800" anchor="ctr" anchorCtr="0" horzOverflow="overflow">
                    <a:lnR w="12700">
                      <a:solidFill>
                        <a:srgbClr val="4D4D4D"/>
                      </a:solidFill>
                      <a:miter lim="400000"/>
                    </a:lnR>
                  </a:tcPr>
                </a:tc>
              </a:tr>
              <a:tr h="779362">
                <a:tc>
                  <a:txBody>
                    <a:bodyPr/>
                    <a:lstStyle/>
                    <a:p>
                      <a:pPr defTabSz="914400"/>
                      <a:r>
                        <a:rPr sz="3200"/>
                        <a:t>Town4</a:t>
                      </a:r>
                    </a:p>
                  </a:txBody>
                  <a:tcPr marL="50800" marR="50800" marT="50800" marB="50800" anchor="ctr" anchorCtr="0" horzOverflow="overflow">
                    <a:lnL w="12700">
                      <a:solidFill>
                        <a:srgbClr val="4D4D4D"/>
                      </a:solidFill>
                      <a:miter lim="400000"/>
                    </a:lnL>
                    <a:lnB w="12700">
                      <a:solidFill>
                        <a:srgbClr val="4D4D4D"/>
                      </a:solidFill>
                      <a:miter lim="400000"/>
                    </a:lnB>
                  </a:tcPr>
                </a:tc>
                <a:tc>
                  <a:txBody>
                    <a:bodyPr/>
                    <a:lstStyle/>
                    <a:p>
                      <a:pPr defTabSz="914400"/>
                      <a:r>
                        <a:rPr sz="3200"/>
                        <a:t>C</a:t>
                      </a:r>
                    </a:p>
                  </a:txBody>
                  <a:tcPr marL="50800" marR="50800" marT="50800" marB="50800" anchor="ctr" anchorCtr="0" horzOverflow="overflow">
                    <a:lnR w="12700">
                      <a:solidFill>
                        <a:srgbClr val="4D4D4D"/>
                      </a:solidFill>
                      <a:miter lim="400000"/>
                    </a:lnR>
                    <a:lnB w="12700">
                      <a:solidFill>
                        <a:srgbClr val="4D4D4D"/>
                      </a:solidFill>
                      <a:miter lim="400000"/>
                    </a:lnB>
                  </a:tcPr>
                </a:tc>
              </a:tr>
            </a:tbl>
          </a:graphicData>
        </a:graphic>
      </p:graphicFrame>
      <p:graphicFrame>
        <p:nvGraphicFramePr>
          <p:cNvPr id="612" name="Table"/>
          <p:cNvGraphicFramePr/>
          <p:nvPr/>
        </p:nvGraphicFramePr>
        <p:xfrm>
          <a:off x="9792073" y="9398459"/>
          <a:ext cx="8223146" cy="3436036"/>
        </p:xfrm>
        <a:graphic xmlns:a="http://schemas.openxmlformats.org/drawingml/2006/main">
          <a:graphicData uri="http://schemas.openxmlformats.org/drawingml/2006/table">
            <a:tbl>
              <a:tblPr firstCol="0" firstRow="1" lastCol="0" lastRow="0" bandCol="0" bandRow="0" rtl="0">
                <a:tableStyleId>{EEE7283C-3CF3-47DC-8721-378D4A62B228}</a:tableStyleId>
              </a:tblPr>
              <a:tblGrid>
                <a:gridCol w="4105222"/>
                <a:gridCol w="4105222"/>
              </a:tblGrid>
              <a:tr h="1141111">
                <a:tc>
                  <a:txBody>
                    <a:bodyPr/>
                    <a:lstStyle/>
                    <a:p>
                      <a:pPr defTabSz="914400">
                        <a:tabLst>
                          <a:tab pos="1663700" algn="l"/>
                        </a:tabLst>
                      </a:pPr>
                      <a:r>
                        <a:rPr sz="3200">
                          <a:sym typeface="Helvetica Neue Medium"/>
                        </a:rPr>
                        <a:t>TownID</a:t>
                      </a:r>
                    </a:p>
                  </a:txBody>
                  <a:tcPr marL="50800" marR="50800" marT="50800" marB="50800" anchor="ctr" anchorCtr="0" horzOverflow="overflow">
                    <a:solidFill>
                      <a:srgbClr val="34A5DA"/>
                    </a:solidFill>
                  </a:tcPr>
                </a:tc>
                <a:tc>
                  <a:txBody>
                    <a:bodyPr/>
                    <a:lstStyle/>
                    <a:p>
                      <a:pPr defTabSz="914400">
                        <a:tabLst>
                          <a:tab pos="1663700" algn="l"/>
                        </a:tabLst>
                      </a:pPr>
                      <a:r>
                        <a:rPr sz="3200">
                          <a:sym typeface="Helvetica Neue Medium"/>
                        </a:rPr>
                        <a:t>Players</a:t>
                      </a:r>
                    </a:p>
                  </a:txBody>
                  <a:tcPr marL="50800" marR="50800" marT="50800" marB="50800" anchor="ctr" anchorCtr="0" horzOverflow="overflow">
                    <a:solidFill>
                      <a:srgbClr val="34A5DA"/>
                    </a:solidFill>
                  </a:tcPr>
                </a:tc>
              </a:tr>
              <a:tr h="1141111">
                <a:tc>
                  <a:txBody>
                    <a:bodyPr/>
                    <a:lstStyle/>
                    <a:p>
                      <a:pPr defTabSz="914400"/>
                      <a:r>
                        <a:rPr sz="3200"/>
                        <a:t>Town1</a:t>
                      </a:r>
                    </a:p>
                  </a:txBody>
                  <a:tcPr marL="50800" marR="50800" marT="50800" marB="50800" anchor="ctr" anchorCtr="0" horzOverflow="overflow">
                    <a:lnL w="12700">
                      <a:solidFill>
                        <a:srgbClr val="4D4D4D"/>
                      </a:solidFill>
                      <a:miter lim="400000"/>
                    </a:lnL>
                  </a:tcPr>
                </a:tc>
                <a:tc>
                  <a:txBody>
                    <a:bodyPr/>
                    <a:lstStyle/>
                    <a:p>
                      <a:pPr defTabSz="914400"/>
                      <a:r>
                        <a:rPr sz="3200"/>
                        <a:t>[player1, player2, player3]</a:t>
                      </a:r>
                    </a:p>
                  </a:txBody>
                  <a:tcPr marL="50800" marR="50800" marT="50800" marB="50800" anchor="ctr" anchorCtr="0" horzOverflow="overflow">
                    <a:lnR w="12700">
                      <a:solidFill>
                        <a:srgbClr val="4D4D4D"/>
                      </a:solidFill>
                      <a:miter lim="400000"/>
                    </a:lnR>
                  </a:tcPr>
                </a:tc>
              </a:tr>
              <a:tr h="1141111">
                <a:tc>
                  <a:txBody>
                    <a:bodyPr/>
                    <a:lstStyle/>
                    <a:p>
                      <a:pPr defTabSz="914400"/>
                      <a:r>
                        <a:rPr sz="3200"/>
                        <a:t>Town2</a:t>
                      </a:r>
                    </a:p>
                  </a:txBody>
                  <a:tcPr marL="50800" marR="50800" marT="50800" marB="50800" anchor="ctr" anchorCtr="0" horzOverflow="overflow">
                    <a:lnL w="12700">
                      <a:solidFill>
                        <a:srgbClr val="4D4D4D"/>
                      </a:solidFill>
                      <a:miter lim="400000"/>
                    </a:lnL>
                    <a:lnB w="12700">
                      <a:solidFill>
                        <a:srgbClr val="4D4D4D"/>
                      </a:solidFill>
                      <a:miter lim="400000"/>
                    </a:lnB>
                  </a:tcPr>
                </a:tc>
                <a:tc>
                  <a:txBody>
                    <a:bodyPr/>
                    <a:lstStyle/>
                    <a:p>
                      <a:pPr defTabSz="914400"/>
                      <a:r>
                        <a:rPr sz="3200"/>
                        <a:t>[player12, player26, player34]</a:t>
                      </a:r>
                    </a:p>
                  </a:txBody>
                  <a:tcPr marL="50800" marR="50800" marT="50800" marB="50800" anchor="ctr" anchorCtr="0" horzOverflow="overflow">
                    <a:lnR w="12700">
                      <a:solidFill>
                        <a:srgbClr val="4D4D4D"/>
                      </a:solidFill>
                      <a:miter lim="400000"/>
                    </a:lnR>
                    <a:lnB w="12700">
                      <a:solidFill>
                        <a:srgbClr val="4D4D4D"/>
                      </a:solidFill>
                      <a:miter lim="400000"/>
                    </a:lnB>
                  </a:tcPr>
                </a:tc>
              </a:tr>
            </a:tbl>
          </a:graphicData>
        </a:graphic>
      </p:graphicFrame>
      <p:sp>
        <p:nvSpPr>
          <p:cNvPr id="613" name="Callout"/>
          <p:cNvSpPr/>
          <p:nvPr/>
        </p:nvSpPr>
        <p:spPr>
          <a:xfrm>
            <a:off x="8902426" y="8501809"/>
            <a:ext cx="9301957" cy="44640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597" y="5133"/>
                </a:lnTo>
                <a:lnTo>
                  <a:pt x="1597" y="20523"/>
                </a:lnTo>
                <a:cubicBezTo>
                  <a:pt x="1597" y="21117"/>
                  <a:pt x="1829" y="21600"/>
                  <a:pt x="2114" y="21600"/>
                </a:cubicBezTo>
                <a:lnTo>
                  <a:pt x="21084" y="21600"/>
                </a:lnTo>
                <a:cubicBezTo>
                  <a:pt x="21369" y="21600"/>
                  <a:pt x="21600" y="21117"/>
                  <a:pt x="21600" y="20523"/>
                </a:cubicBezTo>
                <a:lnTo>
                  <a:pt x="21600" y="4394"/>
                </a:lnTo>
                <a:cubicBezTo>
                  <a:pt x="21600" y="3799"/>
                  <a:pt x="21369" y="3316"/>
                  <a:pt x="21084" y="3316"/>
                </a:cubicBezTo>
                <a:lnTo>
                  <a:pt x="2469" y="3316"/>
                </a:lnTo>
                <a:lnTo>
                  <a:pt x="0" y="0"/>
                </a:lnTo>
                <a:close/>
              </a:path>
            </a:pathLst>
          </a:custGeom>
          <a:ln w="635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5" name="Distributing Covey.Town"/>
          <p:cNvSpPr txBox="1"/>
          <p:nvPr>
            <p:ph type="title"/>
          </p:nvPr>
        </p:nvSpPr>
        <p:spPr>
          <a:prstGeom prst="rect">
            <a:avLst/>
          </a:prstGeom>
        </p:spPr>
        <p:txBody>
          <a:bodyPr/>
          <a:lstStyle/>
          <a:p>
            <a:pPr/>
            <a:r>
              <a:t>Distributing Covey.Town</a:t>
            </a:r>
          </a:p>
        </p:txBody>
      </p:sp>
      <p:sp>
        <p:nvSpPr>
          <p:cNvPr id="616" name="Replicating the Town Controll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Replicating the Town Controller</a:t>
            </a:r>
          </a:p>
        </p:txBody>
      </p:sp>
      <p:sp>
        <p:nvSpPr>
          <p:cNvPr id="617" name="CoveyTownController “A”"/>
          <p:cNvSpPr/>
          <p:nvPr/>
        </p:nvSpPr>
        <p:spPr>
          <a:xfrm>
            <a:off x="9163084" y="3851619"/>
            <a:ext cx="4004410" cy="1603610"/>
          </a:xfrm>
          <a:prstGeom prst="rect">
            <a:avLst/>
          </a:prstGeom>
          <a:solidFill>
            <a:srgbClr val="34A5D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CoveyTownController “A”</a:t>
            </a:r>
          </a:p>
        </p:txBody>
      </p:sp>
      <p:graphicFrame>
        <p:nvGraphicFramePr>
          <p:cNvPr id="618" name="Table"/>
          <p:cNvGraphicFramePr/>
          <p:nvPr/>
        </p:nvGraphicFramePr>
        <p:xfrm>
          <a:off x="13990849" y="6265230"/>
          <a:ext cx="8223147" cy="3436036"/>
        </p:xfrm>
        <a:graphic xmlns:a="http://schemas.openxmlformats.org/drawingml/2006/main">
          <a:graphicData uri="http://schemas.openxmlformats.org/drawingml/2006/table">
            <a:tbl>
              <a:tblPr firstCol="0" firstRow="1" lastCol="0" lastRow="0" bandCol="0" bandRow="0" rtl="0">
                <a:tableStyleId>{EEE7283C-3CF3-47DC-8721-378D4A62B228}</a:tableStyleId>
              </a:tblPr>
              <a:tblGrid>
                <a:gridCol w="4105222"/>
                <a:gridCol w="4105222"/>
              </a:tblGrid>
              <a:tr h="1141111">
                <a:tc>
                  <a:txBody>
                    <a:bodyPr/>
                    <a:lstStyle/>
                    <a:p>
                      <a:pPr defTabSz="914400">
                        <a:tabLst>
                          <a:tab pos="1663700" algn="l"/>
                        </a:tabLst>
                      </a:pPr>
                      <a:r>
                        <a:rPr sz="3200">
                          <a:sym typeface="Helvetica Neue Medium"/>
                        </a:rPr>
                        <a:t>TownID</a:t>
                      </a:r>
                    </a:p>
                  </a:txBody>
                  <a:tcPr marL="50800" marR="50800" marT="50800" marB="50800" anchor="ctr" anchorCtr="0" horzOverflow="overflow">
                    <a:solidFill>
                      <a:srgbClr val="34A5DA"/>
                    </a:solidFill>
                  </a:tcPr>
                </a:tc>
                <a:tc>
                  <a:txBody>
                    <a:bodyPr/>
                    <a:lstStyle/>
                    <a:p>
                      <a:pPr defTabSz="914400">
                        <a:tabLst>
                          <a:tab pos="1663700" algn="l"/>
                        </a:tabLst>
                      </a:pPr>
                      <a:r>
                        <a:rPr sz="3200">
                          <a:sym typeface="Helvetica Neue Medium"/>
                        </a:rPr>
                        <a:t>Players</a:t>
                      </a:r>
                    </a:p>
                  </a:txBody>
                  <a:tcPr marL="50800" marR="50800" marT="50800" marB="50800" anchor="ctr" anchorCtr="0" horzOverflow="overflow">
                    <a:solidFill>
                      <a:srgbClr val="34A5DA"/>
                    </a:solidFill>
                  </a:tcPr>
                </a:tc>
              </a:tr>
              <a:tr h="1141111">
                <a:tc>
                  <a:txBody>
                    <a:bodyPr/>
                    <a:lstStyle/>
                    <a:p>
                      <a:pPr defTabSz="914400"/>
                      <a:r>
                        <a:rPr sz="3200"/>
                        <a:t>Town1</a:t>
                      </a:r>
                    </a:p>
                  </a:txBody>
                  <a:tcPr marL="50800" marR="50800" marT="50800" marB="50800" anchor="ctr" anchorCtr="0" horzOverflow="overflow">
                    <a:lnL w="12700">
                      <a:solidFill>
                        <a:srgbClr val="4D4D4D"/>
                      </a:solidFill>
                      <a:miter lim="400000"/>
                    </a:lnL>
                  </a:tcPr>
                </a:tc>
                <a:tc>
                  <a:txBody>
                    <a:bodyPr/>
                    <a:lstStyle/>
                    <a:p>
                      <a:pPr defTabSz="914400"/>
                      <a:r>
                        <a:rPr sz="3200"/>
                        <a:t>[player1, player2, player3]</a:t>
                      </a:r>
                    </a:p>
                  </a:txBody>
                  <a:tcPr marL="50800" marR="50800" marT="50800" marB="50800" anchor="ctr" anchorCtr="0" horzOverflow="overflow">
                    <a:lnR w="12700">
                      <a:solidFill>
                        <a:srgbClr val="4D4D4D"/>
                      </a:solidFill>
                      <a:miter lim="400000"/>
                    </a:lnR>
                  </a:tcPr>
                </a:tc>
              </a:tr>
              <a:tr h="1141111">
                <a:tc>
                  <a:txBody>
                    <a:bodyPr/>
                    <a:lstStyle/>
                    <a:p>
                      <a:pPr defTabSz="914400"/>
                      <a:r>
                        <a:rPr sz="3200"/>
                        <a:t>Town2</a:t>
                      </a:r>
                    </a:p>
                  </a:txBody>
                  <a:tcPr marL="50800" marR="50800" marT="50800" marB="50800" anchor="ctr" anchorCtr="0" horzOverflow="overflow">
                    <a:lnL w="12700">
                      <a:solidFill>
                        <a:srgbClr val="4D4D4D"/>
                      </a:solidFill>
                      <a:miter lim="400000"/>
                    </a:lnL>
                    <a:lnB w="12700">
                      <a:solidFill>
                        <a:srgbClr val="4D4D4D"/>
                      </a:solidFill>
                      <a:miter lim="400000"/>
                    </a:lnB>
                  </a:tcPr>
                </a:tc>
                <a:tc>
                  <a:txBody>
                    <a:bodyPr/>
                    <a:lstStyle/>
                    <a:p>
                      <a:pPr defTabSz="914400"/>
                      <a:r>
                        <a:rPr sz="3200"/>
                        <a:t>[player12, player26, player34]</a:t>
                      </a:r>
                    </a:p>
                  </a:txBody>
                  <a:tcPr marL="50800" marR="50800" marT="50800" marB="50800" anchor="ctr" anchorCtr="0" horzOverflow="overflow">
                    <a:lnR w="12700">
                      <a:solidFill>
                        <a:srgbClr val="4D4D4D"/>
                      </a:solidFill>
                      <a:miter lim="400000"/>
                    </a:lnR>
                    <a:lnB w="12700">
                      <a:solidFill>
                        <a:srgbClr val="4D4D4D"/>
                      </a:solidFill>
                      <a:miter lim="400000"/>
                    </a:lnB>
                  </a:tcPr>
                </a:tc>
              </a:tr>
            </a:tbl>
          </a:graphicData>
        </a:graphic>
      </p:graphicFrame>
      <p:sp>
        <p:nvSpPr>
          <p:cNvPr id="619" name="Callout"/>
          <p:cNvSpPr/>
          <p:nvPr/>
        </p:nvSpPr>
        <p:spPr>
          <a:xfrm>
            <a:off x="13101201" y="5368580"/>
            <a:ext cx="9301958" cy="446405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1597" y="5133"/>
                </a:lnTo>
                <a:lnTo>
                  <a:pt x="1597" y="20523"/>
                </a:lnTo>
                <a:cubicBezTo>
                  <a:pt x="1597" y="21117"/>
                  <a:pt x="1829" y="21600"/>
                  <a:pt x="2114" y="21600"/>
                </a:cubicBezTo>
                <a:lnTo>
                  <a:pt x="21084" y="21600"/>
                </a:lnTo>
                <a:cubicBezTo>
                  <a:pt x="21369" y="21600"/>
                  <a:pt x="21600" y="21117"/>
                  <a:pt x="21600" y="20523"/>
                </a:cubicBezTo>
                <a:lnTo>
                  <a:pt x="21600" y="4394"/>
                </a:lnTo>
                <a:cubicBezTo>
                  <a:pt x="21600" y="3799"/>
                  <a:pt x="21369" y="3316"/>
                  <a:pt x="21084" y="3316"/>
                </a:cubicBezTo>
                <a:lnTo>
                  <a:pt x="2469" y="3316"/>
                </a:lnTo>
                <a:lnTo>
                  <a:pt x="0" y="0"/>
                </a:lnTo>
                <a:close/>
              </a:path>
            </a:pathLst>
          </a:custGeom>
          <a:ln w="635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620" name="CoveyTownController “A”.2"/>
          <p:cNvSpPr/>
          <p:nvPr/>
        </p:nvSpPr>
        <p:spPr>
          <a:xfrm>
            <a:off x="9163084" y="7175093"/>
            <a:ext cx="4004410" cy="1603610"/>
          </a:xfrm>
          <a:prstGeom prst="rect">
            <a:avLst/>
          </a:prstGeom>
          <a:solidFill>
            <a:srgbClr val="34A5D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CoveyTownController “A”.2</a:t>
            </a:r>
          </a:p>
        </p:txBody>
      </p:sp>
      <p:sp>
        <p:nvSpPr>
          <p:cNvPr id="621" name="CoveyTownController “A”.3"/>
          <p:cNvSpPr/>
          <p:nvPr/>
        </p:nvSpPr>
        <p:spPr>
          <a:xfrm>
            <a:off x="9163084" y="10498566"/>
            <a:ext cx="4004410" cy="1603611"/>
          </a:xfrm>
          <a:prstGeom prst="rect">
            <a:avLst/>
          </a:prstGeom>
          <a:solidFill>
            <a:srgbClr val="34A5D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CoveyTownController “A”.3</a:t>
            </a:r>
          </a:p>
        </p:txBody>
      </p:sp>
      <p:sp>
        <p:nvSpPr>
          <p:cNvPr id="622" name="Client"/>
          <p:cNvSpPr/>
          <p:nvPr/>
        </p:nvSpPr>
        <p:spPr>
          <a:xfrm>
            <a:off x="1088053" y="3423816"/>
            <a:ext cx="1674258" cy="1270001"/>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Client</a:t>
            </a:r>
          </a:p>
        </p:txBody>
      </p:sp>
      <p:sp>
        <p:nvSpPr>
          <p:cNvPr id="623" name="Client"/>
          <p:cNvSpPr/>
          <p:nvPr/>
        </p:nvSpPr>
        <p:spPr>
          <a:xfrm>
            <a:off x="1088053" y="5034383"/>
            <a:ext cx="1674258" cy="1270001"/>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Client</a:t>
            </a:r>
          </a:p>
        </p:txBody>
      </p:sp>
      <p:sp>
        <p:nvSpPr>
          <p:cNvPr id="624" name="Client"/>
          <p:cNvSpPr/>
          <p:nvPr/>
        </p:nvSpPr>
        <p:spPr>
          <a:xfrm>
            <a:off x="1088053" y="6644950"/>
            <a:ext cx="1674258" cy="1270001"/>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Client</a:t>
            </a:r>
          </a:p>
        </p:txBody>
      </p:sp>
      <p:sp>
        <p:nvSpPr>
          <p:cNvPr id="625" name="Client"/>
          <p:cNvSpPr/>
          <p:nvPr/>
        </p:nvSpPr>
        <p:spPr>
          <a:xfrm>
            <a:off x="1088053" y="8255517"/>
            <a:ext cx="1674258" cy="1270001"/>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Client</a:t>
            </a:r>
          </a:p>
        </p:txBody>
      </p:sp>
      <p:sp>
        <p:nvSpPr>
          <p:cNvPr id="626" name="Client"/>
          <p:cNvSpPr/>
          <p:nvPr/>
        </p:nvSpPr>
        <p:spPr>
          <a:xfrm>
            <a:off x="1088053" y="9866085"/>
            <a:ext cx="1674258" cy="1270001"/>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Client</a:t>
            </a:r>
          </a:p>
        </p:txBody>
      </p:sp>
      <p:sp>
        <p:nvSpPr>
          <p:cNvPr id="627" name="Client"/>
          <p:cNvSpPr/>
          <p:nvPr/>
        </p:nvSpPr>
        <p:spPr>
          <a:xfrm>
            <a:off x="1088053" y="11476652"/>
            <a:ext cx="1674258" cy="1270001"/>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Client</a:t>
            </a:r>
          </a:p>
        </p:txBody>
      </p:sp>
      <p:grpSp>
        <p:nvGrpSpPr>
          <p:cNvPr id="630" name="Group"/>
          <p:cNvGrpSpPr/>
          <p:nvPr/>
        </p:nvGrpSpPr>
        <p:grpSpPr>
          <a:xfrm>
            <a:off x="2987692" y="3828133"/>
            <a:ext cx="5950011" cy="853023"/>
            <a:chOff x="0" y="0"/>
            <a:chExt cx="5950010" cy="853021"/>
          </a:xfrm>
        </p:grpSpPr>
        <p:sp>
          <p:nvSpPr>
            <p:cNvPr id="628" name="Line"/>
            <p:cNvSpPr/>
            <p:nvPr/>
          </p:nvSpPr>
          <p:spPr>
            <a:xfrm flipH="1" flipV="1">
              <a:off x="-1" y="289586"/>
              <a:ext cx="5950012" cy="563436"/>
            </a:xfrm>
            <a:prstGeom prst="line">
              <a:avLst/>
            </a:prstGeom>
            <a:noFill/>
            <a:ln w="63500" cap="flat">
              <a:solidFill>
                <a:srgbClr val="000000"/>
              </a:solidFill>
              <a:prstDash val="solid"/>
              <a:miter lim="400000"/>
              <a:headEnd type="triangle" w="med" len="med"/>
            </a:ln>
            <a:effectLst/>
          </p:spPr>
          <p:txBody>
            <a:bodyPr wrap="square" lIns="50800" tIns="50800" rIns="50800" bIns="50800" numCol="1" anchor="ctr">
              <a:noAutofit/>
            </a:bodyPr>
            <a:lstStyle/>
            <a:p>
              <a:pPr/>
            </a:p>
          </p:txBody>
        </p:sp>
        <p:sp>
          <p:nvSpPr>
            <p:cNvPr id="629" name="New location"/>
            <p:cNvSpPr txBox="1"/>
            <p:nvPr/>
          </p:nvSpPr>
          <p:spPr>
            <a:xfrm>
              <a:off x="2296099" y="0"/>
              <a:ext cx="1891895" cy="4613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New location</a:t>
              </a:r>
            </a:p>
          </p:txBody>
        </p:sp>
      </p:grpSp>
      <p:grpSp>
        <p:nvGrpSpPr>
          <p:cNvPr id="633" name="Group"/>
          <p:cNvGrpSpPr/>
          <p:nvPr/>
        </p:nvGrpSpPr>
        <p:grpSpPr>
          <a:xfrm>
            <a:off x="2987692" y="7049268"/>
            <a:ext cx="5950012" cy="799123"/>
            <a:chOff x="0" y="0"/>
            <a:chExt cx="5950010" cy="799122"/>
          </a:xfrm>
        </p:grpSpPr>
        <p:sp>
          <p:nvSpPr>
            <p:cNvPr id="631" name="Line"/>
            <p:cNvSpPr/>
            <p:nvPr/>
          </p:nvSpPr>
          <p:spPr>
            <a:xfrm flipH="1" flipV="1">
              <a:off x="-1" y="235687"/>
              <a:ext cx="5950012" cy="563436"/>
            </a:xfrm>
            <a:prstGeom prst="line">
              <a:avLst/>
            </a:prstGeom>
            <a:noFill/>
            <a:ln w="63500" cap="flat">
              <a:solidFill>
                <a:srgbClr val="000000"/>
              </a:solidFill>
              <a:prstDash val="solid"/>
              <a:miter lim="400000"/>
              <a:headEnd type="triangle" w="med" len="med"/>
            </a:ln>
            <a:effectLst/>
          </p:spPr>
          <p:txBody>
            <a:bodyPr wrap="square" lIns="50800" tIns="50800" rIns="50800" bIns="50800" numCol="1" anchor="ctr">
              <a:noAutofit/>
            </a:bodyPr>
            <a:lstStyle/>
            <a:p>
              <a:pPr/>
            </a:p>
          </p:txBody>
        </p:sp>
        <p:sp>
          <p:nvSpPr>
            <p:cNvPr id="632" name="New location"/>
            <p:cNvSpPr txBox="1"/>
            <p:nvPr/>
          </p:nvSpPr>
          <p:spPr>
            <a:xfrm>
              <a:off x="1555352" y="0"/>
              <a:ext cx="1891895" cy="4613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r>
                <a:t>New location</a:t>
              </a:r>
            </a:p>
          </p:txBody>
        </p:sp>
      </p:grpSp>
      <p:sp>
        <p:nvSpPr>
          <p:cNvPr id="634" name="Line"/>
          <p:cNvSpPr/>
          <p:nvPr/>
        </p:nvSpPr>
        <p:spPr>
          <a:xfrm>
            <a:off x="11165289" y="5539122"/>
            <a:ext cx="1" cy="1603611"/>
          </a:xfrm>
          <a:prstGeom prst="line">
            <a:avLst/>
          </a:prstGeom>
          <a:ln w="63500">
            <a:solidFill>
              <a:srgbClr val="000000"/>
            </a:solidFill>
            <a:miter lim="400000"/>
            <a:headEnd type="triangle"/>
            <a:tailEnd type="triangle"/>
          </a:ln>
        </p:spPr>
        <p:txBody>
          <a:bodyPr lIns="50800" tIns="50800" rIns="50800" bIns="50800" anchor="ctr"/>
          <a:lstStyle/>
          <a:p>
            <a:pPr/>
          </a:p>
        </p:txBody>
      </p:sp>
      <p:sp>
        <p:nvSpPr>
          <p:cNvPr id="635" name="Updates"/>
          <p:cNvSpPr txBox="1"/>
          <p:nvPr/>
        </p:nvSpPr>
        <p:spPr>
          <a:xfrm>
            <a:off x="11164301" y="6211432"/>
            <a:ext cx="1271627"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Updates</a:t>
            </a:r>
          </a:p>
        </p:txBody>
      </p:sp>
      <p:sp>
        <p:nvSpPr>
          <p:cNvPr id="636" name="Updates"/>
          <p:cNvSpPr txBox="1"/>
          <p:nvPr/>
        </p:nvSpPr>
        <p:spPr>
          <a:xfrm>
            <a:off x="11556187" y="9280998"/>
            <a:ext cx="127162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Updates</a:t>
            </a:r>
          </a:p>
        </p:txBody>
      </p:sp>
      <p:cxnSp>
        <p:nvCxnSpPr>
          <p:cNvPr id="637" name="Connection Line"/>
          <p:cNvCxnSpPr>
            <a:stCxn id="621" idx="0"/>
            <a:endCxn id="617" idx="0"/>
          </p:cNvCxnSpPr>
          <p:nvPr/>
        </p:nvCxnSpPr>
        <p:spPr>
          <a:xfrm flipV="1">
            <a:off x="11165288" y="4653424"/>
            <a:ext cx="1" cy="6646948"/>
          </a:xfrm>
          <a:prstGeom prst="straightConnector1">
            <a:avLst/>
          </a:prstGeom>
          <a:ln w="88900">
            <a:solidFill>
              <a:srgbClr val="000000"/>
            </a:solidFill>
            <a:miter lim="400000"/>
            <a:headEnd type="triangle"/>
            <a:tailEnd type="triangle"/>
          </a:ln>
        </p:spPr>
      </p:cxnSp>
      <p:grpSp>
        <p:nvGrpSpPr>
          <p:cNvPr id="644" name="Group"/>
          <p:cNvGrpSpPr/>
          <p:nvPr/>
        </p:nvGrpSpPr>
        <p:grpSpPr>
          <a:xfrm>
            <a:off x="2869965" y="4484496"/>
            <a:ext cx="6120528" cy="7346139"/>
            <a:chOff x="0" y="0"/>
            <a:chExt cx="6120527" cy="7346138"/>
          </a:xfrm>
        </p:grpSpPr>
        <p:sp>
          <p:nvSpPr>
            <p:cNvPr id="638" name="Line"/>
            <p:cNvSpPr/>
            <p:nvPr/>
          </p:nvSpPr>
          <p:spPr>
            <a:xfrm flipH="1">
              <a:off x="125023" y="292794"/>
              <a:ext cx="5930272" cy="747928"/>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pPr/>
            </a:p>
          </p:txBody>
        </p:sp>
        <p:sp>
          <p:nvSpPr>
            <p:cNvPr id="639" name="Line"/>
            <p:cNvSpPr/>
            <p:nvPr/>
          </p:nvSpPr>
          <p:spPr>
            <a:xfrm flipH="1" flipV="1">
              <a:off x="76" y="0"/>
              <a:ext cx="6057391" cy="315029"/>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pPr/>
            </a:p>
          </p:txBody>
        </p:sp>
        <p:sp>
          <p:nvSpPr>
            <p:cNvPr id="640" name="Line"/>
            <p:cNvSpPr/>
            <p:nvPr/>
          </p:nvSpPr>
          <p:spPr>
            <a:xfrm flipH="1">
              <a:off x="124947" y="3674349"/>
              <a:ext cx="5930272" cy="747928"/>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pPr/>
            </a:p>
          </p:txBody>
        </p:sp>
        <p:sp>
          <p:nvSpPr>
            <p:cNvPr id="641" name="Line"/>
            <p:cNvSpPr/>
            <p:nvPr/>
          </p:nvSpPr>
          <p:spPr>
            <a:xfrm flipH="1" flipV="1">
              <a:off x="0" y="3381555"/>
              <a:ext cx="6057391" cy="315029"/>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pPr/>
            </a:p>
          </p:txBody>
        </p:sp>
        <p:sp>
          <p:nvSpPr>
            <p:cNvPr id="642" name="Line"/>
            <p:cNvSpPr/>
            <p:nvPr/>
          </p:nvSpPr>
          <p:spPr>
            <a:xfrm flipH="1">
              <a:off x="188084" y="6598211"/>
              <a:ext cx="5930271" cy="747928"/>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pPr/>
            </a:p>
          </p:txBody>
        </p:sp>
        <p:sp>
          <p:nvSpPr>
            <p:cNvPr id="643" name="Line"/>
            <p:cNvSpPr/>
            <p:nvPr/>
          </p:nvSpPr>
          <p:spPr>
            <a:xfrm flipH="1" flipV="1">
              <a:off x="63136" y="6305418"/>
              <a:ext cx="6057392" cy="315029"/>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pPr/>
            </a:p>
          </p:txBody>
        </p:sp>
      </p:grpSp>
      <p:sp>
        <p:nvSpPr>
          <p:cNvPr id="645" name="To be consistent: Everyone must see each player updates in same order (as if just 1 TownController) - but we don’t need that, right?"/>
          <p:cNvSpPr txBox="1"/>
          <p:nvPr/>
        </p:nvSpPr>
        <p:spPr>
          <a:xfrm>
            <a:off x="13758267" y="3922158"/>
            <a:ext cx="9833263" cy="146253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3000">
                <a:solidFill>
                  <a:srgbClr val="000000"/>
                </a:solidFill>
              </a:defRPr>
            </a:lvl1pPr>
          </a:lstStyle>
          <a:p>
            <a:pPr/>
            <a:r>
              <a:t>To be consistent: Everyone must see each player updates in same order (as if just 1 TownController) - but we don’t need that, right?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6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6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6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633" grpId="2"/>
      <p:bldP build="whole" bldLvl="1" animBg="1" rev="0" advAuto="0" spid="644" grpId="3"/>
      <p:bldP build="whole" bldLvl="1" animBg="1" rev="0" advAuto="0" spid="630" grpId="1"/>
    </p:bldLst>
  </p:timing>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47" name="Distributing Covey.Town"/>
          <p:cNvSpPr txBox="1"/>
          <p:nvPr>
            <p:ph type="title"/>
          </p:nvPr>
        </p:nvSpPr>
        <p:spPr>
          <a:prstGeom prst="rect">
            <a:avLst/>
          </a:prstGeom>
        </p:spPr>
        <p:txBody>
          <a:bodyPr/>
          <a:lstStyle/>
          <a:p>
            <a:pPr/>
            <a:r>
              <a:t>Distributing Covey.Town</a:t>
            </a:r>
          </a:p>
        </p:txBody>
      </p:sp>
      <p:sp>
        <p:nvSpPr>
          <p:cNvPr id="648" name="Replicating the Town Sto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Replicating the Town Store</a:t>
            </a:r>
          </a:p>
        </p:txBody>
      </p:sp>
      <p:sp>
        <p:nvSpPr>
          <p:cNvPr id="649" name="What are our consistency challenges?…"/>
          <p:cNvSpPr txBox="1"/>
          <p:nvPr/>
        </p:nvSpPr>
        <p:spPr>
          <a:xfrm>
            <a:off x="14511559" y="3636883"/>
            <a:ext cx="9833263" cy="644223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lnSpc>
                <a:spcPct val="90000"/>
              </a:lnSpc>
              <a:spcBef>
                <a:spcPts val="4500"/>
              </a:spcBef>
              <a:defRPr sz="4800">
                <a:solidFill>
                  <a:srgbClr val="000000"/>
                </a:solidFill>
              </a:defRPr>
            </a:pPr>
            <a:r>
              <a:t>What are our consistency challenges?</a:t>
            </a:r>
          </a:p>
          <a:p>
            <a:pPr marL="609600" indent="-609600" algn="l">
              <a:lnSpc>
                <a:spcPct val="90000"/>
              </a:lnSpc>
              <a:spcBef>
                <a:spcPts val="4500"/>
              </a:spcBef>
              <a:buSzPct val="123000"/>
              <a:buChar char="•"/>
              <a:defRPr sz="4800">
                <a:solidFill>
                  <a:srgbClr val="000000"/>
                </a:solidFill>
              </a:defRPr>
            </a:pPr>
            <a:r>
              <a:t>Each town must have a unique ID</a:t>
            </a:r>
          </a:p>
          <a:p>
            <a:pPr marL="609600" indent="-609600" algn="l">
              <a:lnSpc>
                <a:spcPct val="90000"/>
              </a:lnSpc>
              <a:spcBef>
                <a:spcPts val="4500"/>
              </a:spcBef>
              <a:buSzPct val="123000"/>
              <a:buChar char="•"/>
              <a:defRPr sz="4800">
                <a:solidFill>
                  <a:srgbClr val="000000"/>
                </a:solidFill>
              </a:defRPr>
            </a:pPr>
            <a:r>
              <a:t>Ideally - distribute towns to controllers evenly?</a:t>
            </a:r>
          </a:p>
          <a:p>
            <a:pPr algn="l">
              <a:lnSpc>
                <a:spcPct val="90000"/>
              </a:lnSpc>
              <a:spcBef>
                <a:spcPts val="4500"/>
              </a:spcBef>
              <a:defRPr sz="4800">
                <a:solidFill>
                  <a:srgbClr val="000000"/>
                </a:solidFill>
              </a:defRPr>
            </a:pPr>
            <a:r>
              <a:t>Should we even do this?</a:t>
            </a:r>
          </a:p>
        </p:txBody>
      </p:sp>
      <p:sp>
        <p:nvSpPr>
          <p:cNvPr id="650" name="Callout"/>
          <p:cNvSpPr/>
          <p:nvPr/>
        </p:nvSpPr>
        <p:spPr>
          <a:xfrm>
            <a:off x="230618" y="3837941"/>
            <a:ext cx="10037367" cy="44509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479" y="0"/>
                </a:moveTo>
                <a:cubicBezTo>
                  <a:pt x="215" y="0"/>
                  <a:pt x="0" y="484"/>
                  <a:pt x="0" y="1080"/>
                </a:cubicBezTo>
                <a:lnTo>
                  <a:pt x="0" y="20520"/>
                </a:lnTo>
                <a:cubicBezTo>
                  <a:pt x="0" y="21116"/>
                  <a:pt x="215" y="21600"/>
                  <a:pt x="479" y="21600"/>
                </a:cubicBezTo>
                <a:lnTo>
                  <a:pt x="15885" y="21600"/>
                </a:lnTo>
                <a:cubicBezTo>
                  <a:pt x="16150" y="21600"/>
                  <a:pt x="16365" y="21116"/>
                  <a:pt x="16365" y="20520"/>
                </a:cubicBezTo>
                <a:lnTo>
                  <a:pt x="16365" y="6982"/>
                </a:lnTo>
                <a:lnTo>
                  <a:pt x="21600" y="5874"/>
                </a:lnTo>
                <a:lnTo>
                  <a:pt x="16365" y="4769"/>
                </a:lnTo>
                <a:lnTo>
                  <a:pt x="16365" y="1080"/>
                </a:lnTo>
                <a:cubicBezTo>
                  <a:pt x="16365" y="484"/>
                  <a:pt x="16150" y="0"/>
                  <a:pt x="15885" y="0"/>
                </a:cubicBezTo>
                <a:lnTo>
                  <a:pt x="479" y="0"/>
                </a:lnTo>
                <a:close/>
              </a:path>
            </a:pathLst>
          </a:custGeom>
          <a:ln w="635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651" name="CoveyTownsStore"/>
          <p:cNvSpPr/>
          <p:nvPr/>
        </p:nvSpPr>
        <p:spPr>
          <a:xfrm>
            <a:off x="10339910" y="4241989"/>
            <a:ext cx="3536230" cy="1603610"/>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CoveyTownsStore</a:t>
            </a:r>
          </a:p>
        </p:txBody>
      </p:sp>
      <p:graphicFrame>
        <p:nvGraphicFramePr>
          <p:cNvPr id="652" name="Table"/>
          <p:cNvGraphicFramePr/>
          <p:nvPr/>
        </p:nvGraphicFramePr>
        <p:xfrm>
          <a:off x="576861" y="4193566"/>
          <a:ext cx="6924652" cy="3909514"/>
        </p:xfrm>
        <a:graphic xmlns:a="http://schemas.openxmlformats.org/drawingml/2006/main">
          <a:graphicData uri="http://schemas.openxmlformats.org/drawingml/2006/table">
            <a:tbl>
              <a:tblPr firstCol="0" firstRow="1" lastCol="0" lastRow="0" bandCol="0" bandRow="0" rtl="0">
                <a:tableStyleId>{EEE7283C-3CF3-47DC-8721-378D4A62B228}</a:tableStyleId>
              </a:tblPr>
              <a:tblGrid>
                <a:gridCol w="3455975"/>
                <a:gridCol w="3455975"/>
              </a:tblGrid>
              <a:tr h="779362">
                <a:tc>
                  <a:txBody>
                    <a:bodyPr/>
                    <a:lstStyle/>
                    <a:p>
                      <a:pPr defTabSz="914400">
                        <a:tabLst>
                          <a:tab pos="1663700" algn="l"/>
                        </a:tabLst>
                      </a:pPr>
                      <a:r>
                        <a:rPr sz="3200">
                          <a:sym typeface="Helvetica Neue Medium"/>
                        </a:rPr>
                        <a:t>TownID</a:t>
                      </a:r>
                    </a:p>
                  </a:txBody>
                  <a:tcPr marL="50800" marR="50800" marT="50800" marB="50800" anchor="ctr" anchorCtr="0" horzOverflow="overflow">
                    <a:solidFill>
                      <a:srgbClr val="83D3D4"/>
                    </a:solidFill>
                  </a:tcPr>
                </a:tc>
                <a:tc>
                  <a:txBody>
                    <a:bodyPr/>
                    <a:lstStyle/>
                    <a:p>
                      <a:pPr defTabSz="914400">
                        <a:tabLst>
                          <a:tab pos="1663700" algn="l"/>
                        </a:tabLst>
                      </a:pPr>
                      <a:r>
                        <a:rPr sz="3200">
                          <a:sym typeface="Helvetica Neue Medium"/>
                        </a:rPr>
                        <a:t>TownController</a:t>
                      </a:r>
                    </a:p>
                  </a:txBody>
                  <a:tcPr marL="50800" marR="50800" marT="50800" marB="50800" anchor="ctr" anchorCtr="0" horzOverflow="overflow">
                    <a:solidFill>
                      <a:srgbClr val="83D3D4"/>
                    </a:solidFill>
                  </a:tcPr>
                </a:tc>
              </a:tr>
              <a:tr h="779362">
                <a:tc>
                  <a:txBody>
                    <a:bodyPr/>
                    <a:lstStyle/>
                    <a:p>
                      <a:pPr defTabSz="914400"/>
                      <a:r>
                        <a:rPr sz="3200"/>
                        <a:t>Town1</a:t>
                      </a:r>
                    </a:p>
                  </a:txBody>
                  <a:tcPr marL="50800" marR="50800" marT="50800" marB="50800" anchor="ctr" anchorCtr="0" horzOverflow="overflow">
                    <a:lnL w="12700">
                      <a:solidFill>
                        <a:srgbClr val="4D4D4D"/>
                      </a:solidFill>
                      <a:miter lim="400000"/>
                    </a:lnL>
                  </a:tcPr>
                </a:tc>
                <a:tc>
                  <a:txBody>
                    <a:bodyPr/>
                    <a:lstStyle/>
                    <a:p>
                      <a:pPr defTabSz="914400"/>
                      <a:r>
                        <a:rPr sz="3200"/>
                        <a:t>A</a:t>
                      </a:r>
                    </a:p>
                  </a:txBody>
                  <a:tcPr marL="50800" marR="50800" marT="50800" marB="50800" anchor="ctr" anchorCtr="0" horzOverflow="overflow">
                    <a:lnR w="12700">
                      <a:solidFill>
                        <a:srgbClr val="4D4D4D"/>
                      </a:solidFill>
                      <a:miter lim="400000"/>
                    </a:lnR>
                  </a:tcPr>
                </a:tc>
              </a:tr>
              <a:tr h="779362">
                <a:tc>
                  <a:txBody>
                    <a:bodyPr/>
                    <a:lstStyle/>
                    <a:p>
                      <a:pPr defTabSz="914400"/>
                      <a:r>
                        <a:rPr sz="3200"/>
                        <a:t>Town2</a:t>
                      </a:r>
                    </a:p>
                  </a:txBody>
                  <a:tcPr marL="50800" marR="50800" marT="50800" marB="50800" anchor="ctr" anchorCtr="0" horzOverflow="overflow">
                    <a:lnL w="12700">
                      <a:solidFill>
                        <a:srgbClr val="4D4D4D"/>
                      </a:solidFill>
                      <a:miter lim="400000"/>
                    </a:lnL>
                  </a:tcPr>
                </a:tc>
                <a:tc>
                  <a:txBody>
                    <a:bodyPr/>
                    <a:lstStyle/>
                    <a:p>
                      <a:pPr defTabSz="914400"/>
                      <a:r>
                        <a:rPr sz="3200"/>
                        <a:t>A</a:t>
                      </a:r>
                    </a:p>
                  </a:txBody>
                  <a:tcPr marL="50800" marR="50800" marT="50800" marB="50800" anchor="ctr" anchorCtr="0" horzOverflow="overflow">
                    <a:lnR w="12700">
                      <a:solidFill>
                        <a:srgbClr val="4D4D4D"/>
                      </a:solidFill>
                      <a:miter lim="400000"/>
                    </a:lnR>
                  </a:tcPr>
                </a:tc>
              </a:tr>
              <a:tr h="779362">
                <a:tc>
                  <a:txBody>
                    <a:bodyPr/>
                    <a:lstStyle/>
                    <a:p>
                      <a:pPr defTabSz="914400"/>
                      <a:r>
                        <a:rPr sz="3200"/>
                        <a:t>Town3</a:t>
                      </a:r>
                    </a:p>
                  </a:txBody>
                  <a:tcPr marL="50800" marR="50800" marT="50800" marB="50800" anchor="ctr" anchorCtr="0" horzOverflow="overflow">
                    <a:lnL w="12700">
                      <a:solidFill>
                        <a:srgbClr val="4D4D4D"/>
                      </a:solidFill>
                      <a:miter lim="400000"/>
                    </a:lnL>
                  </a:tcPr>
                </a:tc>
                <a:tc>
                  <a:txBody>
                    <a:bodyPr/>
                    <a:lstStyle/>
                    <a:p>
                      <a:pPr defTabSz="914400"/>
                      <a:r>
                        <a:rPr sz="3200"/>
                        <a:t>B</a:t>
                      </a:r>
                    </a:p>
                  </a:txBody>
                  <a:tcPr marL="50800" marR="50800" marT="50800" marB="50800" anchor="ctr" anchorCtr="0" horzOverflow="overflow">
                    <a:lnR w="12700">
                      <a:solidFill>
                        <a:srgbClr val="4D4D4D"/>
                      </a:solidFill>
                      <a:miter lim="400000"/>
                    </a:lnR>
                  </a:tcPr>
                </a:tc>
              </a:tr>
              <a:tr h="779362">
                <a:tc>
                  <a:txBody>
                    <a:bodyPr/>
                    <a:lstStyle/>
                    <a:p>
                      <a:pPr defTabSz="914400"/>
                      <a:r>
                        <a:rPr sz="3200"/>
                        <a:t>Town4</a:t>
                      </a:r>
                    </a:p>
                  </a:txBody>
                  <a:tcPr marL="50800" marR="50800" marT="50800" marB="50800" anchor="ctr" anchorCtr="0" horzOverflow="overflow">
                    <a:lnL w="12700">
                      <a:solidFill>
                        <a:srgbClr val="4D4D4D"/>
                      </a:solidFill>
                      <a:miter lim="400000"/>
                    </a:lnL>
                    <a:lnB w="12700">
                      <a:solidFill>
                        <a:srgbClr val="4D4D4D"/>
                      </a:solidFill>
                      <a:miter lim="400000"/>
                    </a:lnB>
                  </a:tcPr>
                </a:tc>
                <a:tc>
                  <a:txBody>
                    <a:bodyPr/>
                    <a:lstStyle/>
                    <a:p>
                      <a:pPr defTabSz="914400"/>
                      <a:r>
                        <a:rPr sz="3200"/>
                        <a:t>C</a:t>
                      </a:r>
                    </a:p>
                  </a:txBody>
                  <a:tcPr marL="50800" marR="50800" marT="50800" marB="50800" anchor="ctr" anchorCtr="0" horzOverflow="overflow">
                    <a:lnR w="12700">
                      <a:solidFill>
                        <a:srgbClr val="4D4D4D"/>
                      </a:solidFill>
                      <a:miter lim="400000"/>
                    </a:lnR>
                    <a:lnB w="12700">
                      <a:solidFill>
                        <a:srgbClr val="4D4D4D"/>
                      </a:solidFill>
                      <a:miter lim="400000"/>
                    </a:lnB>
                  </a:tcPr>
                </a:tc>
              </a:tr>
            </a:tbl>
          </a:graphicData>
        </a:graphic>
      </p:graphicFrame>
      <p:sp>
        <p:nvSpPr>
          <p:cNvPr id="653" name="CoveyTownsStore 2"/>
          <p:cNvSpPr/>
          <p:nvPr/>
        </p:nvSpPr>
        <p:spPr>
          <a:xfrm>
            <a:off x="10339910" y="6779846"/>
            <a:ext cx="3536230" cy="1603611"/>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CoveyTownsStore 2</a:t>
            </a:r>
          </a:p>
        </p:txBody>
      </p:sp>
      <p:sp>
        <p:nvSpPr>
          <p:cNvPr id="654" name="CoveyTownsStore 3"/>
          <p:cNvSpPr/>
          <p:nvPr/>
        </p:nvSpPr>
        <p:spPr>
          <a:xfrm>
            <a:off x="10339910" y="9317704"/>
            <a:ext cx="3536230" cy="1603610"/>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CoveyTownsStore 3</a:t>
            </a:r>
          </a:p>
        </p:txBody>
      </p:sp>
      <p:cxnSp>
        <p:nvCxnSpPr>
          <p:cNvPr id="655" name="Connection Line"/>
          <p:cNvCxnSpPr>
            <a:stCxn id="654" idx="0"/>
            <a:endCxn id="651" idx="0"/>
          </p:cNvCxnSpPr>
          <p:nvPr/>
        </p:nvCxnSpPr>
        <p:spPr>
          <a:xfrm flipV="1">
            <a:off x="12108024" y="5043794"/>
            <a:ext cx="1" cy="5075716"/>
          </a:xfrm>
          <a:prstGeom prst="straightConnector1">
            <a:avLst/>
          </a:prstGeom>
          <a:ln w="76200">
            <a:solidFill>
              <a:srgbClr val="000000"/>
            </a:solidFill>
            <a:miter lim="400000"/>
            <a:headEnd type="triangle"/>
            <a:tailEnd type="triangle"/>
          </a:ln>
        </p:spPr>
      </p:cxnSp>
      <p:cxnSp>
        <p:nvCxnSpPr>
          <p:cNvPr id="656" name="Connection Line"/>
          <p:cNvCxnSpPr>
            <a:stCxn id="653" idx="0"/>
            <a:endCxn id="651" idx="0"/>
          </p:cNvCxnSpPr>
          <p:nvPr/>
        </p:nvCxnSpPr>
        <p:spPr>
          <a:xfrm flipV="1">
            <a:off x="12108024" y="5043794"/>
            <a:ext cx="1" cy="2537858"/>
          </a:xfrm>
          <a:prstGeom prst="straightConnector1">
            <a:avLst/>
          </a:prstGeom>
          <a:ln w="76200">
            <a:solidFill>
              <a:srgbClr val="000000"/>
            </a:solidFill>
            <a:miter lim="400000"/>
            <a:headEnd type="triangle"/>
            <a:tailEnd type="triangle"/>
          </a:ln>
        </p:spPr>
      </p:cxn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58" name="Learning Objectives for this Lesson"/>
          <p:cNvSpPr txBox="1"/>
          <p:nvPr>
            <p:ph type="title"/>
          </p:nvPr>
        </p:nvSpPr>
        <p:spPr>
          <a:prstGeom prst="rect">
            <a:avLst/>
          </a:prstGeom>
        </p:spPr>
        <p:txBody>
          <a:bodyPr/>
          <a:lstStyle/>
          <a:p>
            <a:pPr/>
            <a:r>
              <a:t>Learning Objectives for this Lesson</a:t>
            </a:r>
          </a:p>
        </p:txBody>
      </p:sp>
      <p:sp>
        <p:nvSpPr>
          <p:cNvPr id="659"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660" name="Characterize the benefits of replication and partitioning in distributed systems…"/>
          <p:cNvSpPr txBox="1"/>
          <p:nvPr>
            <p:ph type="body" idx="1"/>
          </p:nvPr>
        </p:nvSpPr>
        <p:spPr>
          <a:prstGeom prst="rect">
            <a:avLst/>
          </a:prstGeom>
        </p:spPr>
        <p:txBody>
          <a:bodyPr/>
          <a:lstStyle/>
          <a:p>
            <a:pPr marL="698500" indent="-698500">
              <a:buSzPct val="123000"/>
              <a:buChar char="•"/>
            </a:pPr>
            <a:r>
              <a:t>Characterize the benefits of replication and partitioning in distributed systems</a:t>
            </a:r>
          </a:p>
          <a:p>
            <a:pPr marL="698500" indent="-698500">
              <a:buSzPct val="123000"/>
              <a:buChar char="•"/>
            </a:pPr>
            <a:r>
              <a:t>Evaluate the tradeoffs between consistency and availability in distributed systems</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662" name="GFS: Google File System"/>
          <p:cNvSpPr txBox="1"/>
          <p:nvPr>
            <p:ph type="title"/>
          </p:nvPr>
        </p:nvSpPr>
        <p:spPr>
          <a:prstGeom prst="rect">
            <a:avLst/>
          </a:prstGeom>
        </p:spPr>
        <p:txBody>
          <a:bodyPr/>
          <a:lstStyle/>
          <a:p>
            <a:pPr/>
            <a:r>
              <a:t>GFS: Google File System</a:t>
            </a:r>
          </a:p>
        </p:txBody>
      </p:sp>
      <p:sp>
        <p:nvSpPr>
          <p:cNvPr id="663" name="A distributed file system with consistency + performanc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distributed file system with consistency + performance</a:t>
            </a:r>
          </a:p>
        </p:txBody>
      </p:sp>
      <p:sp>
        <p:nvSpPr>
          <p:cNvPr id="664" name="“High sustained bandwidth is more important than low latency. Most of our target applications place a premium on processing data in bulk at a high rate, while few have stringent response time requirements for an individual read or write.”"/>
          <p:cNvSpPr txBox="1"/>
          <p:nvPr/>
        </p:nvSpPr>
        <p:spPr>
          <a:xfrm>
            <a:off x="657540" y="5030915"/>
            <a:ext cx="15816699" cy="36541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100" sz="5000">
                <a:solidFill>
                  <a:srgbClr val="000000"/>
                </a:solidFill>
                <a:latin typeface="Helvetica Neue Medium"/>
                <a:ea typeface="Helvetica Neue Medium"/>
                <a:cs typeface="Helvetica Neue Medium"/>
                <a:sym typeface="Helvetica Neue Medium"/>
              </a:defRPr>
            </a:lvl1pPr>
          </a:lstStyle>
          <a:p>
            <a:pPr/>
            <a:r>
              <a:t>“High sustained bandwidth is more important than low latency. Most of our target applications place a premium on processing data in bulk at a high rate, while few have stringent response time requirements for an individual read or write.”</a:t>
            </a:r>
          </a:p>
        </p:txBody>
      </p:sp>
      <p:pic>
        <p:nvPicPr>
          <p:cNvPr id="665" name="Image" descr="Image"/>
          <p:cNvPicPr>
            <a:picLocks noChangeAspect="1"/>
          </p:cNvPicPr>
          <p:nvPr/>
        </p:nvPicPr>
        <p:blipFill>
          <a:blip r:embed="rId3">
            <a:extLst/>
          </a:blip>
          <a:stretch>
            <a:fillRect/>
          </a:stretch>
        </p:blipFill>
        <p:spPr>
          <a:xfrm>
            <a:off x="16713903" y="3349020"/>
            <a:ext cx="7529013" cy="10054979"/>
          </a:xfrm>
          <a:prstGeom prst="rect">
            <a:avLst/>
          </a:prstGeom>
          <a:ln w="25400">
            <a:miter lim="400000"/>
          </a:ln>
          <a:effectLst>
            <a:outerShdw sx="100000" sy="100000" kx="0" ky="0" algn="b" rotWithShape="0" blurRad="254000" dist="127000" dir="5400000">
              <a:srgbClr val="000000">
                <a:alpha val="70000"/>
              </a:srgbClr>
            </a:outerShdw>
          </a:effectLst>
        </p:spPr>
      </p:pic>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669" name="GFS: Google File System"/>
          <p:cNvSpPr txBox="1"/>
          <p:nvPr>
            <p:ph type="title"/>
          </p:nvPr>
        </p:nvSpPr>
        <p:spPr>
          <a:prstGeom prst="rect">
            <a:avLst/>
          </a:prstGeom>
        </p:spPr>
        <p:txBody>
          <a:bodyPr/>
          <a:lstStyle/>
          <a:p>
            <a:pPr/>
            <a:r>
              <a:t>GFS: Google File System</a:t>
            </a:r>
          </a:p>
        </p:txBody>
      </p:sp>
      <p:sp>
        <p:nvSpPr>
          <p:cNvPr id="670" name="Overall Design: Replication + Partition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Overall Design: Replication + Partitioning</a:t>
            </a:r>
          </a:p>
        </p:txBody>
      </p:sp>
      <p:sp>
        <p:nvSpPr>
          <p:cNvPr id="671" name="Replicate:…"/>
          <p:cNvSpPr txBox="1"/>
          <p:nvPr>
            <p:ph type="body" idx="1"/>
          </p:nvPr>
        </p:nvSpPr>
        <p:spPr>
          <a:prstGeom prst="rect">
            <a:avLst/>
          </a:prstGeom>
        </p:spPr>
        <p:txBody>
          <a:bodyPr/>
          <a:lstStyle/>
          <a:p>
            <a:pPr/>
            <a:r>
              <a:t>Replicate:</a:t>
            </a:r>
          </a:p>
          <a:p>
            <a:pPr lvl="1"/>
            <a:r>
              <a:t>Each file is stored in multiple places</a:t>
            </a:r>
          </a:p>
          <a:p>
            <a:pPr/>
            <a:r>
              <a:t>Partition:</a:t>
            </a:r>
          </a:p>
          <a:p>
            <a:pPr lvl="1"/>
            <a:r>
              <a:t>Each server stores only some files</a:t>
            </a:r>
          </a:p>
          <a:p>
            <a:pPr lvl="1"/>
            <a:r>
              <a:t>Big files are split into multiple pieces</a:t>
            </a:r>
          </a:p>
        </p:txBody>
      </p:sp>
    </p:spTree>
  </p:cSld>
  <p:clrMapOvr>
    <a:masterClrMapping/>
  </p:clrMapOvr>
  <p:transition xmlns:p14="http://schemas.microsoft.com/office/powerpoint/2010/main" spd="med" advClick="1"/>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673" name="GFS: Google File System"/>
          <p:cNvSpPr txBox="1"/>
          <p:nvPr>
            <p:ph type="title"/>
          </p:nvPr>
        </p:nvSpPr>
        <p:spPr>
          <a:prstGeom prst="rect">
            <a:avLst/>
          </a:prstGeom>
        </p:spPr>
        <p:txBody>
          <a:bodyPr/>
          <a:lstStyle/>
          <a:p>
            <a:pPr/>
            <a:r>
              <a:t>GFS: Google File System</a:t>
            </a:r>
          </a:p>
        </p:txBody>
      </p:sp>
      <p:sp>
        <p:nvSpPr>
          <p:cNvPr id="674" name="Replicate &amp; Partition: Master server tracks partitions + replic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Replicate &amp; Partition: Master server tracks partitions + replication</a:t>
            </a:r>
          </a:p>
        </p:txBody>
      </p:sp>
      <p:grpSp>
        <p:nvGrpSpPr>
          <p:cNvPr id="699" name="Group"/>
          <p:cNvGrpSpPr/>
          <p:nvPr/>
        </p:nvGrpSpPr>
        <p:grpSpPr>
          <a:xfrm>
            <a:off x="4549754" y="8950993"/>
            <a:ext cx="15284492" cy="4166875"/>
            <a:chOff x="0" y="0"/>
            <a:chExt cx="15284490" cy="4166874"/>
          </a:xfrm>
        </p:grpSpPr>
        <p:sp>
          <p:nvSpPr>
            <p:cNvPr id="675" name="ChunkServer"/>
            <p:cNvSpPr/>
            <p:nvPr/>
          </p:nvSpPr>
          <p:spPr>
            <a:xfrm>
              <a:off x="0" y="0"/>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76" name="ChunkServer"/>
            <p:cNvSpPr/>
            <p:nvPr/>
          </p:nvSpPr>
          <p:spPr>
            <a:xfrm>
              <a:off x="5152690"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77" name="ChunkServer"/>
            <p:cNvSpPr/>
            <p:nvPr/>
          </p:nvSpPr>
          <p:spPr>
            <a:xfrm>
              <a:off x="2576345"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78" name="ChunkServer"/>
            <p:cNvSpPr/>
            <p:nvPr/>
          </p:nvSpPr>
          <p:spPr>
            <a:xfrm>
              <a:off x="7729035"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79" name="ChunkServer"/>
            <p:cNvSpPr/>
            <p:nvPr/>
          </p:nvSpPr>
          <p:spPr>
            <a:xfrm>
              <a:off x="12881726" y="0"/>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0" name="ChunkServer"/>
            <p:cNvSpPr/>
            <p:nvPr/>
          </p:nvSpPr>
          <p:spPr>
            <a:xfrm>
              <a:off x="10305381"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1" name="ChunkServer"/>
            <p:cNvSpPr/>
            <p:nvPr/>
          </p:nvSpPr>
          <p:spPr>
            <a:xfrm>
              <a:off x="0" y="1087646"/>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2" name="ChunkServer"/>
            <p:cNvSpPr/>
            <p:nvPr/>
          </p:nvSpPr>
          <p:spPr>
            <a:xfrm>
              <a:off x="5152690"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3" name="ChunkServer"/>
            <p:cNvSpPr/>
            <p:nvPr/>
          </p:nvSpPr>
          <p:spPr>
            <a:xfrm>
              <a:off x="2576345"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4" name="ChunkServer"/>
            <p:cNvSpPr/>
            <p:nvPr/>
          </p:nvSpPr>
          <p:spPr>
            <a:xfrm>
              <a:off x="7729035"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5" name="ChunkServer"/>
            <p:cNvSpPr/>
            <p:nvPr/>
          </p:nvSpPr>
          <p:spPr>
            <a:xfrm>
              <a:off x="12881726" y="1087646"/>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6" name="ChunkServer"/>
            <p:cNvSpPr/>
            <p:nvPr/>
          </p:nvSpPr>
          <p:spPr>
            <a:xfrm>
              <a:off x="10305381"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7" name="ChunkServer"/>
            <p:cNvSpPr/>
            <p:nvPr/>
          </p:nvSpPr>
          <p:spPr>
            <a:xfrm>
              <a:off x="0" y="2175292"/>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8" name="ChunkServer"/>
            <p:cNvSpPr/>
            <p:nvPr/>
          </p:nvSpPr>
          <p:spPr>
            <a:xfrm>
              <a:off x="5152690"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89" name="ChunkServer"/>
            <p:cNvSpPr/>
            <p:nvPr/>
          </p:nvSpPr>
          <p:spPr>
            <a:xfrm>
              <a:off x="2576345"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90" name="ChunkServer"/>
            <p:cNvSpPr/>
            <p:nvPr/>
          </p:nvSpPr>
          <p:spPr>
            <a:xfrm>
              <a:off x="7729035"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91" name="ChunkServer"/>
            <p:cNvSpPr/>
            <p:nvPr/>
          </p:nvSpPr>
          <p:spPr>
            <a:xfrm>
              <a:off x="12881726" y="2175292"/>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92" name="ChunkServer"/>
            <p:cNvSpPr/>
            <p:nvPr/>
          </p:nvSpPr>
          <p:spPr>
            <a:xfrm>
              <a:off x="10305381"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93" name="ChunkServer"/>
            <p:cNvSpPr/>
            <p:nvPr/>
          </p:nvSpPr>
          <p:spPr>
            <a:xfrm>
              <a:off x="0" y="3262939"/>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94" name="ChunkServer"/>
            <p:cNvSpPr/>
            <p:nvPr/>
          </p:nvSpPr>
          <p:spPr>
            <a:xfrm>
              <a:off x="5152690"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95" name="ChunkServer"/>
            <p:cNvSpPr/>
            <p:nvPr/>
          </p:nvSpPr>
          <p:spPr>
            <a:xfrm>
              <a:off x="2576345"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96" name="ChunkServer"/>
            <p:cNvSpPr/>
            <p:nvPr/>
          </p:nvSpPr>
          <p:spPr>
            <a:xfrm>
              <a:off x="7729035"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97" name="ChunkServer"/>
            <p:cNvSpPr/>
            <p:nvPr/>
          </p:nvSpPr>
          <p:spPr>
            <a:xfrm>
              <a:off x="12881726" y="3262939"/>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698" name="ChunkServer"/>
            <p:cNvSpPr/>
            <p:nvPr/>
          </p:nvSpPr>
          <p:spPr>
            <a:xfrm>
              <a:off x="10305381"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grpSp>
      <p:sp>
        <p:nvSpPr>
          <p:cNvPr id="700" name="GFS Client"/>
          <p:cNvSpPr/>
          <p:nvPr/>
        </p:nvSpPr>
        <p:spPr>
          <a:xfrm>
            <a:off x="1299150" y="4354406"/>
            <a:ext cx="2402766" cy="1785939"/>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graphicFrame>
        <p:nvGraphicFramePr>
          <p:cNvPr id="701" name="Table"/>
          <p:cNvGraphicFramePr/>
          <p:nvPr/>
        </p:nvGraphicFramePr>
        <p:xfrm>
          <a:off x="14378475" y="3432408"/>
          <a:ext cx="9961246" cy="410303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992249"/>
                <a:gridCol w="1992249"/>
                <a:gridCol w="1992249"/>
                <a:gridCol w="1992249"/>
                <a:gridCol w="1992249"/>
              </a:tblGrid>
              <a:tr h="1025757">
                <a:tc>
                  <a:txBody>
                    <a:bodyPr/>
                    <a:lstStyle/>
                    <a:p>
                      <a:pPr defTabSz="914400">
                        <a:defRPr b="0"/>
                      </a:pPr>
                      <a:r>
                        <a:rPr b="1" sz="2300">
                          <a:solidFill>
                            <a:srgbClr val="FFFFFF"/>
                          </a:solidFill>
                        </a:rPr>
                        <a:t>Chunk ID</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b="1" sz="2300">
                          <a:solidFill>
                            <a:srgbClr val="FFFFFF"/>
                          </a:solidFill>
                        </a:rPr>
                        <a:t>Filename</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b="1" sz="2300">
                          <a:solidFill>
                            <a:srgbClr val="FFFFFF"/>
                          </a:solidFill>
                        </a:rPr>
                        <a:t>Part of file</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b="1" sz="2300">
                          <a:solidFill>
                            <a:srgbClr val="FFFFFF"/>
                          </a:solidFill>
                        </a:rPr>
                        <a:t>Master Chunk Server</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b="1" sz="2300">
                          <a:solidFill>
                            <a:srgbClr val="FFFFFF"/>
                          </a:solidFill>
                        </a:rPr>
                        <a:t>Other Chunk Servers</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r>
              <a:tr h="1025757">
                <a:tc>
                  <a:txBody>
                    <a:bodyPr/>
                    <a:lstStyle/>
                    <a:p>
                      <a:pPr defTabSz="914400"/>
                      <a:r>
                        <a:rPr sz="2300"/>
                        <a:t>1</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/foo/bar</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1 of 1</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A, valid for 1 more minute</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B, C</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r>
              <a:tr h="1025757">
                <a:tc>
                  <a:txBody>
                    <a:bodyPr/>
                    <a:lstStyle/>
                    <a:p>
                      <a:pPr defTabSz="914400"/>
                      <a:r>
                        <a:rPr sz="2300"/>
                        <a:t>2</a:t>
                      </a:r>
                    </a:p>
                  </a:txBody>
                  <a:tcPr marL="50800" marR="50800" marT="50800" marB="50800" anchor="ctr" anchorCtr="0" horzOverflow="overflow">
                    <a:lnL w="12700">
                      <a:miter lim="400000"/>
                    </a:lnL>
                    <a:lnR w="12700">
                      <a:miter lim="400000"/>
                    </a:lnR>
                    <a:lnT w="12700">
                      <a:miter lim="400000"/>
                    </a:lnT>
                    <a:lnB w="12700">
                      <a:miter lim="400000"/>
                    </a:lnB>
                  </a:tcPr>
                </a:tc>
                <a:tc>
                  <a:txBody>
                    <a:bodyPr/>
                    <a:lstStyle/>
                    <a:p>
                      <a:pPr defTabSz="914400"/>
                      <a:r>
                        <a:rPr sz="2300"/>
                        <a:t>/another/file</a:t>
                      </a:r>
                    </a:p>
                  </a:txBody>
                  <a:tcPr marL="50800" marR="50800" marT="50800" marB="50800" anchor="ctr" anchorCtr="0" horzOverflow="overflow">
                    <a:lnL w="12700">
                      <a:miter lim="400000"/>
                    </a:lnL>
                    <a:lnR w="12700">
                      <a:miter lim="400000"/>
                    </a:lnR>
                    <a:lnT w="12700">
                      <a:miter lim="400000"/>
                    </a:lnT>
                    <a:lnB w="12700">
                      <a:miter lim="400000"/>
                    </a:lnB>
                  </a:tcPr>
                </a:tc>
                <a:tc>
                  <a:txBody>
                    <a:bodyPr/>
                    <a:lstStyle/>
                    <a:p>
                      <a:pPr defTabSz="914400"/>
                      <a:r>
                        <a:rPr sz="2300"/>
                        <a:t>1 of 2</a:t>
                      </a:r>
                    </a:p>
                  </a:txBody>
                  <a:tcPr marL="50800" marR="50800" marT="50800" marB="50800" anchor="ctr" anchorCtr="0" horzOverflow="overflow">
                    <a:lnL w="12700">
                      <a:miter lim="400000"/>
                    </a:lnL>
                    <a:lnR w="12700">
                      <a:miter lim="400000"/>
                    </a:lnR>
                    <a:lnT w="12700">
                      <a:miter lim="400000"/>
                    </a:lnT>
                    <a:lnB w="12700">
                      <a:miter lim="400000"/>
                    </a:lnB>
                  </a:tcPr>
                </a:tc>
                <a:tc>
                  <a:txBody>
                    <a:bodyPr/>
                    <a:lstStyle/>
                    <a:p>
                      <a:pPr defTabSz="914400"/>
                      <a:r>
                        <a:rPr sz="2300"/>
                        <a:t>B, valid for 1 more minute</a:t>
                      </a:r>
                    </a:p>
                  </a:txBody>
                  <a:tcPr marL="50800" marR="50800" marT="50800" marB="50800" anchor="ctr" anchorCtr="0" horzOverflow="overflow">
                    <a:lnL w="12700">
                      <a:miter lim="400000"/>
                    </a:lnL>
                    <a:lnR w="12700">
                      <a:miter lim="400000"/>
                    </a:lnR>
                    <a:lnT w="12700">
                      <a:miter lim="400000"/>
                    </a:lnT>
                    <a:lnB w="12700">
                      <a:miter lim="400000"/>
                    </a:lnB>
                  </a:tcPr>
                </a:tc>
                <a:tc>
                  <a:txBody>
                    <a:bodyPr/>
                    <a:lstStyle/>
                    <a:p>
                      <a:pPr defTabSz="914400"/>
                      <a:r>
                        <a:rPr sz="2300"/>
                        <a:t>A, C</a:t>
                      </a:r>
                    </a:p>
                  </a:txBody>
                  <a:tcPr marL="50800" marR="50800" marT="50800" marB="50800" anchor="ctr" anchorCtr="0" horzOverflow="overflow">
                    <a:lnL w="12700">
                      <a:miter lim="400000"/>
                    </a:lnL>
                    <a:lnR w="12700">
                      <a:miter lim="400000"/>
                    </a:lnR>
                    <a:lnT w="12700">
                      <a:miter lim="400000"/>
                    </a:lnT>
                    <a:lnB w="12700">
                      <a:miter lim="400000"/>
                    </a:lnB>
                  </a:tcPr>
                </a:tc>
              </a:tr>
              <a:tr h="1025757">
                <a:tc>
                  <a:txBody>
                    <a:bodyPr/>
                    <a:lstStyle/>
                    <a:p>
                      <a:pPr defTabSz="914400"/>
                      <a:r>
                        <a:rPr sz="2300"/>
                        <a:t>3</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/another/file</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2 of 2</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D, valid for 1 more minute</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C, E</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r>
            </a:tbl>
          </a:graphicData>
        </a:graphic>
      </p:graphicFrame>
      <p:sp>
        <p:nvSpPr>
          <p:cNvPr id="702" name="GFS Metadata"/>
          <p:cNvSpPr/>
          <p:nvPr/>
        </p:nvSpPr>
        <p:spPr>
          <a:xfrm>
            <a:off x="10990617" y="4354406"/>
            <a:ext cx="2402766" cy="1785939"/>
          </a:xfrm>
          <a:prstGeom prst="rect">
            <a:avLst/>
          </a:prstGeom>
          <a:solidFill>
            <a:srgbClr val="3284C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GFS Metadata</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3" name="Why expand to distributed systems?"/>
          <p:cNvSpPr txBox="1"/>
          <p:nvPr>
            <p:ph type="title"/>
          </p:nvPr>
        </p:nvSpPr>
        <p:spPr>
          <a:prstGeom prst="rect">
            <a:avLst/>
          </a:prstGeom>
        </p:spPr>
        <p:txBody>
          <a:bodyPr/>
          <a:lstStyle/>
          <a:p>
            <a:pPr/>
            <a:r>
              <a:t>Why expand to distributed systems?</a:t>
            </a:r>
          </a:p>
        </p:txBody>
      </p:sp>
      <p:sp>
        <p:nvSpPr>
          <p:cNvPr id="134" name="Slide Subtitle"/>
          <p:cNvSpPr txBox="1"/>
          <p:nvPr>
            <p:ph type="body" idx="21"/>
          </p:nvPr>
        </p:nvSpPr>
        <p:spPr>
          <a:prstGeom prst="rect">
            <a:avLst/>
          </a:prstGeom>
        </p:spPr>
        <p:txBody>
          <a:bodyPr/>
          <a:lstStyle/>
          <a:p>
            <a:pPr/>
          </a:p>
        </p:txBody>
      </p:sp>
      <p:sp>
        <p:nvSpPr>
          <p:cNvPr id="135" name="Scalability…"/>
          <p:cNvSpPr txBox="1"/>
          <p:nvPr>
            <p:ph type="body" idx="1"/>
          </p:nvPr>
        </p:nvSpPr>
        <p:spPr>
          <a:prstGeom prst="rect">
            <a:avLst/>
          </a:prstGeom>
        </p:spPr>
        <p:txBody>
          <a:bodyPr/>
          <a:lstStyle/>
          <a:p>
            <a:pPr/>
            <a:r>
              <a:t>Scalability</a:t>
            </a:r>
          </a:p>
          <a:p>
            <a:pPr/>
            <a:r>
              <a:t>Performance</a:t>
            </a:r>
          </a:p>
          <a:p>
            <a:pPr/>
            <a:r>
              <a:t>Latency</a:t>
            </a:r>
          </a:p>
          <a:p>
            <a:pPr/>
            <a:r>
              <a:t>Availability</a:t>
            </a:r>
          </a:p>
          <a:p>
            <a:pPr/>
            <a:r>
              <a:t>Fault Tolerance</a:t>
            </a:r>
          </a:p>
        </p:txBody>
      </p:sp>
      <p:sp>
        <p:nvSpPr>
          <p:cNvPr id="136" name="“Distributed Systems for Fun and Profit”, Takada"/>
          <p:cNvSpPr txBox="1"/>
          <p:nvPr/>
        </p:nvSpPr>
        <p:spPr>
          <a:xfrm>
            <a:off x="6990133" y="12138066"/>
            <a:ext cx="8865947" cy="6254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latin typeface="Helvetica"/>
                <a:ea typeface="Helvetica"/>
                <a:cs typeface="Helvetica"/>
                <a:sym typeface="Helvetica"/>
              </a:defRPr>
            </a:lvl1pPr>
          </a:lstStyle>
          <a:p>
            <a:pPr/>
            <a:r>
              <a:t>“Distributed Systems for Fun and Profit”, Takada</a:t>
            </a:r>
          </a:p>
        </p:txBody>
      </p:sp>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704" name="GFS: Google File System"/>
          <p:cNvSpPr txBox="1"/>
          <p:nvPr>
            <p:ph type="title"/>
          </p:nvPr>
        </p:nvSpPr>
        <p:spPr>
          <a:prstGeom prst="rect">
            <a:avLst/>
          </a:prstGeom>
        </p:spPr>
        <p:txBody>
          <a:bodyPr/>
          <a:lstStyle/>
          <a:p>
            <a:pPr/>
            <a:r>
              <a:t>GFS: Google File System</a:t>
            </a:r>
          </a:p>
        </p:txBody>
      </p:sp>
      <p:sp>
        <p:nvSpPr>
          <p:cNvPr id="705" name="Replicate &amp; Partition: Metadata server tracks partitions + replica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792479">
              <a:defRPr sz="5280"/>
            </a:lvl1pPr>
          </a:lstStyle>
          <a:p>
            <a:pPr/>
            <a:r>
              <a:t>Replicate &amp; Partition: Metadata server tracks partitions + replication</a:t>
            </a:r>
          </a:p>
        </p:txBody>
      </p:sp>
      <p:grpSp>
        <p:nvGrpSpPr>
          <p:cNvPr id="730" name="Group"/>
          <p:cNvGrpSpPr/>
          <p:nvPr/>
        </p:nvGrpSpPr>
        <p:grpSpPr>
          <a:xfrm>
            <a:off x="4549754" y="8950993"/>
            <a:ext cx="15284492" cy="4166875"/>
            <a:chOff x="0" y="0"/>
            <a:chExt cx="15284490" cy="4166874"/>
          </a:xfrm>
        </p:grpSpPr>
        <p:sp>
          <p:nvSpPr>
            <p:cNvPr id="706" name="ChunkServer"/>
            <p:cNvSpPr/>
            <p:nvPr/>
          </p:nvSpPr>
          <p:spPr>
            <a:xfrm>
              <a:off x="0" y="0"/>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07" name="ChunkServer"/>
            <p:cNvSpPr/>
            <p:nvPr/>
          </p:nvSpPr>
          <p:spPr>
            <a:xfrm>
              <a:off x="5152690"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08" name="ChunkServer"/>
            <p:cNvSpPr/>
            <p:nvPr/>
          </p:nvSpPr>
          <p:spPr>
            <a:xfrm>
              <a:off x="2576345"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09" name="ChunkServer"/>
            <p:cNvSpPr/>
            <p:nvPr/>
          </p:nvSpPr>
          <p:spPr>
            <a:xfrm>
              <a:off x="7729035"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0" name="ChunkServer"/>
            <p:cNvSpPr/>
            <p:nvPr/>
          </p:nvSpPr>
          <p:spPr>
            <a:xfrm>
              <a:off x="12881726" y="0"/>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1" name="ChunkServer"/>
            <p:cNvSpPr/>
            <p:nvPr/>
          </p:nvSpPr>
          <p:spPr>
            <a:xfrm>
              <a:off x="10305381" y="0"/>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2" name="ChunkServer"/>
            <p:cNvSpPr/>
            <p:nvPr/>
          </p:nvSpPr>
          <p:spPr>
            <a:xfrm>
              <a:off x="0" y="1087646"/>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3" name="ChunkServer"/>
            <p:cNvSpPr/>
            <p:nvPr/>
          </p:nvSpPr>
          <p:spPr>
            <a:xfrm>
              <a:off x="5152690"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4" name="ChunkServer"/>
            <p:cNvSpPr/>
            <p:nvPr/>
          </p:nvSpPr>
          <p:spPr>
            <a:xfrm>
              <a:off x="2576345"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5" name="ChunkServer"/>
            <p:cNvSpPr/>
            <p:nvPr/>
          </p:nvSpPr>
          <p:spPr>
            <a:xfrm>
              <a:off x="7729035"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6" name="ChunkServer"/>
            <p:cNvSpPr/>
            <p:nvPr/>
          </p:nvSpPr>
          <p:spPr>
            <a:xfrm>
              <a:off x="12881726" y="1087646"/>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7" name="ChunkServer"/>
            <p:cNvSpPr/>
            <p:nvPr/>
          </p:nvSpPr>
          <p:spPr>
            <a:xfrm>
              <a:off x="10305381" y="1087646"/>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8" name="ChunkServer"/>
            <p:cNvSpPr/>
            <p:nvPr/>
          </p:nvSpPr>
          <p:spPr>
            <a:xfrm>
              <a:off x="0" y="2175292"/>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19" name="ChunkServer"/>
            <p:cNvSpPr/>
            <p:nvPr/>
          </p:nvSpPr>
          <p:spPr>
            <a:xfrm>
              <a:off x="5152690"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0" name="ChunkServer"/>
            <p:cNvSpPr/>
            <p:nvPr/>
          </p:nvSpPr>
          <p:spPr>
            <a:xfrm>
              <a:off x="2576345"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1" name="ChunkServer"/>
            <p:cNvSpPr/>
            <p:nvPr/>
          </p:nvSpPr>
          <p:spPr>
            <a:xfrm>
              <a:off x="7729035"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2" name="ChunkServer"/>
            <p:cNvSpPr/>
            <p:nvPr/>
          </p:nvSpPr>
          <p:spPr>
            <a:xfrm>
              <a:off x="12881726" y="2175292"/>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3" name="ChunkServer"/>
            <p:cNvSpPr/>
            <p:nvPr/>
          </p:nvSpPr>
          <p:spPr>
            <a:xfrm>
              <a:off x="10305381" y="2175292"/>
              <a:ext cx="2402766"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4" name="ChunkServer"/>
            <p:cNvSpPr/>
            <p:nvPr/>
          </p:nvSpPr>
          <p:spPr>
            <a:xfrm>
              <a:off x="0" y="3262939"/>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5" name="ChunkServer"/>
            <p:cNvSpPr/>
            <p:nvPr/>
          </p:nvSpPr>
          <p:spPr>
            <a:xfrm>
              <a:off x="5152690"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6" name="ChunkServer"/>
            <p:cNvSpPr/>
            <p:nvPr/>
          </p:nvSpPr>
          <p:spPr>
            <a:xfrm>
              <a:off x="2576345"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7" name="ChunkServer"/>
            <p:cNvSpPr/>
            <p:nvPr/>
          </p:nvSpPr>
          <p:spPr>
            <a:xfrm>
              <a:off x="7729035"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8" name="ChunkServer"/>
            <p:cNvSpPr/>
            <p:nvPr/>
          </p:nvSpPr>
          <p:spPr>
            <a:xfrm>
              <a:off x="12881726" y="3262939"/>
              <a:ext cx="2402765"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sp>
          <p:nvSpPr>
            <p:cNvPr id="729" name="ChunkServer"/>
            <p:cNvSpPr/>
            <p:nvPr/>
          </p:nvSpPr>
          <p:spPr>
            <a:xfrm>
              <a:off x="10305381" y="3262939"/>
              <a:ext cx="2402766" cy="903936"/>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pPr/>
              <a:r>
                <a:t>ChunkServer</a:t>
              </a:r>
            </a:p>
          </p:txBody>
        </p:sp>
      </p:grpSp>
      <p:sp>
        <p:nvSpPr>
          <p:cNvPr id="731" name="GFS Metadata"/>
          <p:cNvSpPr/>
          <p:nvPr/>
        </p:nvSpPr>
        <p:spPr>
          <a:xfrm>
            <a:off x="10990617" y="4354406"/>
            <a:ext cx="2402766" cy="1785939"/>
          </a:xfrm>
          <a:prstGeom prst="rect">
            <a:avLst/>
          </a:prstGeom>
          <a:solidFill>
            <a:srgbClr val="3284C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GFS Metadata</a:t>
            </a:r>
          </a:p>
        </p:txBody>
      </p:sp>
      <p:sp>
        <p:nvSpPr>
          <p:cNvPr id="732" name="GFS Client"/>
          <p:cNvSpPr/>
          <p:nvPr/>
        </p:nvSpPr>
        <p:spPr>
          <a:xfrm>
            <a:off x="1299150" y="4354406"/>
            <a:ext cx="2402766" cy="1785939"/>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grpSp>
        <p:nvGrpSpPr>
          <p:cNvPr id="735" name="Group"/>
          <p:cNvGrpSpPr/>
          <p:nvPr/>
        </p:nvGrpSpPr>
        <p:grpSpPr>
          <a:xfrm>
            <a:off x="3982074" y="4097561"/>
            <a:ext cx="6982384" cy="721376"/>
            <a:chOff x="0" y="0"/>
            <a:chExt cx="6982383" cy="721374"/>
          </a:xfrm>
        </p:grpSpPr>
        <p:sp>
          <p:nvSpPr>
            <p:cNvPr id="733" name="Where is file /foo/bar?"/>
            <p:cNvSpPr txBox="1"/>
            <p:nvPr/>
          </p:nvSpPr>
          <p:spPr>
            <a:xfrm>
              <a:off x="1264767" y="0"/>
              <a:ext cx="4452849"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defTabSz="821531">
                <a:defRPr b="1" sz="3200">
                  <a:solidFill>
                    <a:srgbClr val="000000"/>
                  </a:solidFill>
                </a:defRPr>
              </a:pPr>
              <a:r>
                <a:t>Where is file </a:t>
              </a:r>
              <a:r>
                <a:rPr i="1"/>
                <a:t>/foo/bar</a:t>
              </a:r>
              <a:r>
                <a:t>?</a:t>
              </a:r>
            </a:p>
          </p:txBody>
        </p:sp>
        <p:sp>
          <p:nvSpPr>
            <p:cNvPr id="734" name="Line"/>
            <p:cNvSpPr/>
            <p:nvPr/>
          </p:nvSpPr>
          <p:spPr>
            <a:xfrm>
              <a:off x="0" y="721374"/>
              <a:ext cx="6982384" cy="1"/>
            </a:xfrm>
            <a:prstGeom prst="line">
              <a:avLst/>
            </a:prstGeom>
            <a:noFill/>
            <a:ln w="889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grpSp>
      <p:grpSp>
        <p:nvGrpSpPr>
          <p:cNvPr id="738" name="Group"/>
          <p:cNvGrpSpPr/>
          <p:nvPr/>
        </p:nvGrpSpPr>
        <p:grpSpPr>
          <a:xfrm>
            <a:off x="3855074" y="5170730"/>
            <a:ext cx="6982385" cy="626387"/>
            <a:chOff x="0" y="0"/>
            <a:chExt cx="6982383" cy="626386"/>
          </a:xfrm>
        </p:grpSpPr>
        <p:sp>
          <p:nvSpPr>
            <p:cNvPr id="736" name="Line"/>
            <p:cNvSpPr/>
            <p:nvPr/>
          </p:nvSpPr>
          <p:spPr>
            <a:xfrm>
              <a:off x="0" y="582369"/>
              <a:ext cx="6982384" cy="1"/>
            </a:xfrm>
            <a:prstGeom prst="line">
              <a:avLst/>
            </a:prstGeom>
            <a:noFill/>
            <a:ln w="88900" cap="flat">
              <a:solidFill>
                <a:srgbClr val="000000"/>
              </a:solidFill>
              <a:prstDash val="solid"/>
              <a:miter lim="400000"/>
              <a:head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737" name="List of chunks and their locations"/>
            <p:cNvSpPr txBox="1"/>
            <p:nvPr/>
          </p:nvSpPr>
          <p:spPr>
            <a:xfrm>
              <a:off x="385368" y="0"/>
              <a:ext cx="6597016"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List of chunks and their locations</a:t>
              </a:r>
            </a:p>
          </p:txBody>
        </p:sp>
      </p:grpSp>
      <p:grpSp>
        <p:nvGrpSpPr>
          <p:cNvPr id="741" name="Group"/>
          <p:cNvGrpSpPr/>
          <p:nvPr/>
        </p:nvGrpSpPr>
        <p:grpSpPr>
          <a:xfrm>
            <a:off x="3448656" y="6189339"/>
            <a:ext cx="3951877" cy="2601077"/>
            <a:chOff x="0" y="0"/>
            <a:chExt cx="3951875" cy="2601075"/>
          </a:xfrm>
        </p:grpSpPr>
        <p:sp>
          <p:nvSpPr>
            <p:cNvPr id="739" name="Line"/>
            <p:cNvSpPr/>
            <p:nvPr/>
          </p:nvSpPr>
          <p:spPr>
            <a:xfrm>
              <a:off x="0" y="-1"/>
              <a:ext cx="1812361" cy="2601077"/>
            </a:xfrm>
            <a:prstGeom prst="line">
              <a:avLst/>
            </a:prstGeom>
            <a:noFill/>
            <a:ln w="889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740" name="Reads chunks"/>
            <p:cNvSpPr txBox="1"/>
            <p:nvPr/>
          </p:nvSpPr>
          <p:spPr>
            <a:xfrm>
              <a:off x="1049036" y="987344"/>
              <a:ext cx="2902840" cy="62638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b="1" sz="3200">
                  <a:solidFill>
                    <a:srgbClr val="000000"/>
                  </a:solidFill>
                </a:defRPr>
              </a:lvl1pPr>
            </a:lstStyle>
            <a:p>
              <a:pPr/>
              <a:r>
                <a:t>Reads chunks</a:t>
              </a:r>
            </a:p>
          </p:txBody>
        </p:sp>
      </p:grpSp>
      <p:graphicFrame>
        <p:nvGraphicFramePr>
          <p:cNvPr id="742" name="Table"/>
          <p:cNvGraphicFramePr/>
          <p:nvPr/>
        </p:nvGraphicFramePr>
        <p:xfrm>
          <a:off x="14378475" y="3432408"/>
          <a:ext cx="9961246" cy="410303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1992249"/>
                <a:gridCol w="1992249"/>
                <a:gridCol w="1992249"/>
                <a:gridCol w="1992249"/>
                <a:gridCol w="1992249"/>
              </a:tblGrid>
              <a:tr h="1025757">
                <a:tc>
                  <a:txBody>
                    <a:bodyPr/>
                    <a:lstStyle/>
                    <a:p>
                      <a:pPr defTabSz="914400">
                        <a:defRPr b="0"/>
                      </a:pPr>
                      <a:r>
                        <a:rPr b="1" sz="2300">
                          <a:solidFill>
                            <a:srgbClr val="FFFFFF"/>
                          </a:solidFill>
                        </a:rPr>
                        <a:t>Chunk ID</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b="1" sz="2300">
                          <a:solidFill>
                            <a:srgbClr val="FFFFFF"/>
                          </a:solidFill>
                        </a:rPr>
                        <a:t>Filename</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b="1" sz="2300">
                          <a:solidFill>
                            <a:srgbClr val="FFFFFF"/>
                          </a:solidFill>
                        </a:rPr>
                        <a:t>Part of file</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b="1" sz="2300">
                          <a:solidFill>
                            <a:srgbClr val="FFFFFF"/>
                          </a:solidFill>
                        </a:rPr>
                        <a:t>Master Chunk Server</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b="1" sz="2300">
                          <a:solidFill>
                            <a:srgbClr val="FFFFFF"/>
                          </a:solidFill>
                        </a:rPr>
                        <a:t>Other Chunk Servers</a:t>
                      </a:r>
                    </a:p>
                  </a:txBody>
                  <a:tcPr marL="50800" marR="50800" marT="50800" marB="50800" anchor="ctr" anchorCtr="0" horzOverflow="overflow">
                    <a:lnL w="12700">
                      <a:miter lim="400000"/>
                    </a:lnL>
                    <a:lnR w="12700">
                      <a:miter lim="400000"/>
                    </a:lnR>
                    <a:lnT w="12700">
                      <a:miter lim="400000"/>
                    </a:lnT>
                    <a:lnB w="12700">
                      <a:miter lim="400000"/>
                    </a:lnB>
                    <a:solidFill>
                      <a:schemeClr val="accent1">
                        <a:hueOff val="114395"/>
                        <a:lumOff val="-24975"/>
                      </a:schemeClr>
                    </a:solidFill>
                  </a:tcPr>
                </a:tc>
              </a:tr>
              <a:tr h="1025757">
                <a:tc>
                  <a:txBody>
                    <a:bodyPr/>
                    <a:lstStyle/>
                    <a:p>
                      <a:pPr defTabSz="914400"/>
                      <a:r>
                        <a:rPr sz="2300"/>
                        <a:t>1</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/foo/bar</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1 of 1</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A, valid for 1 more minute</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B, C</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r>
              <a:tr h="1025757">
                <a:tc>
                  <a:txBody>
                    <a:bodyPr/>
                    <a:lstStyle/>
                    <a:p>
                      <a:pPr defTabSz="914400"/>
                      <a:r>
                        <a:rPr sz="2300"/>
                        <a:t>2</a:t>
                      </a:r>
                    </a:p>
                  </a:txBody>
                  <a:tcPr marL="50800" marR="50800" marT="50800" marB="50800" anchor="ctr" anchorCtr="0" horzOverflow="overflow">
                    <a:lnL w="12700">
                      <a:miter lim="400000"/>
                    </a:lnL>
                    <a:lnR w="12700">
                      <a:miter lim="400000"/>
                    </a:lnR>
                    <a:lnT w="12700">
                      <a:miter lim="400000"/>
                    </a:lnT>
                    <a:lnB w="12700">
                      <a:miter lim="400000"/>
                    </a:lnB>
                  </a:tcPr>
                </a:tc>
                <a:tc>
                  <a:txBody>
                    <a:bodyPr/>
                    <a:lstStyle/>
                    <a:p>
                      <a:pPr defTabSz="914400"/>
                      <a:r>
                        <a:rPr sz="2300"/>
                        <a:t>/another/file</a:t>
                      </a:r>
                    </a:p>
                  </a:txBody>
                  <a:tcPr marL="50800" marR="50800" marT="50800" marB="50800" anchor="ctr" anchorCtr="0" horzOverflow="overflow">
                    <a:lnL w="12700">
                      <a:miter lim="400000"/>
                    </a:lnL>
                    <a:lnR w="12700">
                      <a:miter lim="400000"/>
                    </a:lnR>
                    <a:lnT w="12700">
                      <a:miter lim="400000"/>
                    </a:lnT>
                    <a:lnB w="12700">
                      <a:miter lim="400000"/>
                    </a:lnB>
                  </a:tcPr>
                </a:tc>
                <a:tc>
                  <a:txBody>
                    <a:bodyPr/>
                    <a:lstStyle/>
                    <a:p>
                      <a:pPr defTabSz="914400"/>
                      <a:r>
                        <a:rPr sz="2300"/>
                        <a:t>1 of 2</a:t>
                      </a:r>
                    </a:p>
                  </a:txBody>
                  <a:tcPr marL="50800" marR="50800" marT="50800" marB="50800" anchor="ctr" anchorCtr="0" horzOverflow="overflow">
                    <a:lnL w="12700">
                      <a:miter lim="400000"/>
                    </a:lnL>
                    <a:lnR w="12700">
                      <a:miter lim="400000"/>
                    </a:lnR>
                    <a:lnT w="12700">
                      <a:miter lim="400000"/>
                    </a:lnT>
                    <a:lnB w="12700">
                      <a:miter lim="400000"/>
                    </a:lnB>
                  </a:tcPr>
                </a:tc>
                <a:tc>
                  <a:txBody>
                    <a:bodyPr/>
                    <a:lstStyle/>
                    <a:p>
                      <a:pPr defTabSz="914400"/>
                      <a:r>
                        <a:rPr sz="2300"/>
                        <a:t>B, valid for 1 more minute</a:t>
                      </a:r>
                    </a:p>
                  </a:txBody>
                  <a:tcPr marL="50800" marR="50800" marT="50800" marB="50800" anchor="ctr" anchorCtr="0" horzOverflow="overflow">
                    <a:lnL w="12700">
                      <a:miter lim="400000"/>
                    </a:lnL>
                    <a:lnR w="12700">
                      <a:miter lim="400000"/>
                    </a:lnR>
                    <a:lnT w="12700">
                      <a:miter lim="400000"/>
                    </a:lnT>
                    <a:lnB w="12700">
                      <a:miter lim="400000"/>
                    </a:lnB>
                  </a:tcPr>
                </a:tc>
                <a:tc>
                  <a:txBody>
                    <a:bodyPr/>
                    <a:lstStyle/>
                    <a:p>
                      <a:pPr defTabSz="914400"/>
                      <a:r>
                        <a:rPr sz="2300"/>
                        <a:t>A, C</a:t>
                      </a:r>
                    </a:p>
                  </a:txBody>
                  <a:tcPr marL="50800" marR="50800" marT="50800" marB="50800" anchor="ctr" anchorCtr="0" horzOverflow="overflow">
                    <a:lnL w="12700">
                      <a:miter lim="400000"/>
                    </a:lnL>
                    <a:lnR w="12700">
                      <a:miter lim="400000"/>
                    </a:lnR>
                    <a:lnT w="12700">
                      <a:miter lim="400000"/>
                    </a:lnT>
                    <a:lnB w="12700">
                      <a:miter lim="400000"/>
                    </a:lnB>
                  </a:tcPr>
                </a:tc>
              </a:tr>
              <a:tr h="1025757">
                <a:tc>
                  <a:txBody>
                    <a:bodyPr/>
                    <a:lstStyle/>
                    <a:p>
                      <a:pPr defTabSz="914400"/>
                      <a:r>
                        <a:rPr sz="2300"/>
                        <a:t>3</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/another/file</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2 of 2</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D, valid for 1 more minute</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c>
                  <a:txBody>
                    <a:bodyPr/>
                    <a:lstStyle/>
                    <a:p>
                      <a:pPr defTabSz="914400"/>
                      <a:r>
                        <a:rPr sz="2300"/>
                        <a:t>C, E</a:t>
                      </a:r>
                    </a:p>
                  </a:txBody>
                  <a:tcPr marL="50800" marR="50800" marT="50800" marB="50800" anchor="ctr" anchorCtr="0" horzOverflow="overflow">
                    <a:lnL w="12700">
                      <a:miter lim="400000"/>
                    </a:lnL>
                    <a:lnR w="12700">
                      <a:miter lim="400000"/>
                    </a:lnR>
                    <a:lnT w="12700">
                      <a:miter lim="400000"/>
                    </a:lnT>
                    <a:lnB w="12700">
                      <a:miter lim="400000"/>
                    </a:lnB>
                    <a:solidFill>
                      <a:srgbClr val="FFFFFF"/>
                    </a:solidFill>
                  </a:tcPr>
                </a:tc>
              </a:tr>
            </a:tbl>
          </a:graphicData>
        </a:graphic>
      </p:graphicFrame>
      <p:sp>
        <p:nvSpPr>
          <p:cNvPr id="743" name="GFS Client"/>
          <p:cNvSpPr/>
          <p:nvPr/>
        </p:nvSpPr>
        <p:spPr>
          <a:xfrm>
            <a:off x="906386" y="5585397"/>
            <a:ext cx="2402766" cy="1785939"/>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sp>
        <p:nvSpPr>
          <p:cNvPr id="744" name="GFS Client"/>
          <p:cNvSpPr/>
          <p:nvPr/>
        </p:nvSpPr>
        <p:spPr>
          <a:xfrm>
            <a:off x="629125" y="5965031"/>
            <a:ext cx="2402766" cy="1785938"/>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sp>
        <p:nvSpPr>
          <p:cNvPr id="745" name="GFS Client"/>
          <p:cNvSpPr/>
          <p:nvPr/>
        </p:nvSpPr>
        <p:spPr>
          <a:xfrm>
            <a:off x="426994" y="6307292"/>
            <a:ext cx="2402766" cy="1785939"/>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sp>
        <p:nvSpPr>
          <p:cNvPr id="746" name="GFS Client"/>
          <p:cNvSpPr/>
          <p:nvPr/>
        </p:nvSpPr>
        <p:spPr>
          <a:xfrm>
            <a:off x="236361" y="6596908"/>
            <a:ext cx="2402766" cy="1785939"/>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sp>
        <p:nvSpPr>
          <p:cNvPr id="747" name="GFS Client"/>
          <p:cNvSpPr/>
          <p:nvPr/>
        </p:nvSpPr>
        <p:spPr>
          <a:xfrm>
            <a:off x="-23521" y="6954056"/>
            <a:ext cx="2402765" cy="1785939"/>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sp>
        <p:nvSpPr>
          <p:cNvPr id="748" name="GFS Client"/>
          <p:cNvSpPr/>
          <p:nvPr/>
        </p:nvSpPr>
        <p:spPr>
          <a:xfrm>
            <a:off x="-427782" y="7483540"/>
            <a:ext cx="2402765" cy="1785939"/>
          </a:xfrm>
          <a:prstGeom prst="rect">
            <a:avLst/>
          </a:prstGeom>
          <a:solidFill>
            <a:srgbClr val="A1C9BA"/>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pPr/>
            <a:r>
              <a:t>GFS Client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7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7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7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743"/>
                                        </p:tgtEl>
                                        <p:attrNameLst>
                                          <p:attrName>style.visibility</p:attrName>
                                        </p:attrNameLst>
                                      </p:cBhvr>
                                      <p:to>
                                        <p:strVal val="visible"/>
                                      </p:to>
                                    </p:set>
                                  </p:childTnLst>
                                </p:cTn>
                              </p:par>
                            </p:childTnLst>
                          </p:cTn>
                        </p:par>
                        <p:par>
                          <p:cTn id="19" fill="hold">
                            <p:stCondLst>
                              <p:cond delay="0"/>
                            </p:stCondLst>
                            <p:childTnLst>
                              <p:par>
                                <p:cTn id="20" presetClass="entr" nodeType="afterEffect" presetSubtype="0" presetID="1" grpId="5" fill="hold">
                                  <p:stCondLst>
                                    <p:cond delay="0"/>
                                  </p:stCondLst>
                                  <p:iterate type="el" backwards="0">
                                    <p:tmAbs val="0"/>
                                  </p:iterate>
                                  <p:childTnLst>
                                    <p:set>
                                      <p:cBhvr>
                                        <p:cTn id="21" fill="hold"/>
                                        <p:tgtEl>
                                          <p:spTgt spid="744"/>
                                        </p:tgtEl>
                                        <p:attrNameLst>
                                          <p:attrName>style.visibility</p:attrName>
                                        </p:attrNameLst>
                                      </p:cBhvr>
                                      <p:to>
                                        <p:strVal val="visible"/>
                                      </p:to>
                                    </p:set>
                                  </p:childTnLst>
                                </p:cTn>
                              </p:par>
                            </p:childTnLst>
                          </p:cTn>
                        </p:par>
                        <p:par>
                          <p:cTn id="22" fill="hold">
                            <p:stCondLst>
                              <p:cond delay="0"/>
                            </p:stCondLst>
                            <p:childTnLst>
                              <p:par>
                                <p:cTn id="23" presetClass="entr" nodeType="afterEffect" presetSubtype="0" presetID="1" grpId="6" fill="hold">
                                  <p:stCondLst>
                                    <p:cond delay="0"/>
                                  </p:stCondLst>
                                  <p:iterate type="el" backwards="0">
                                    <p:tmAbs val="0"/>
                                  </p:iterate>
                                  <p:childTnLst>
                                    <p:set>
                                      <p:cBhvr>
                                        <p:cTn id="24" fill="hold"/>
                                        <p:tgtEl>
                                          <p:spTgt spid="745"/>
                                        </p:tgtEl>
                                        <p:attrNameLst>
                                          <p:attrName>style.visibility</p:attrName>
                                        </p:attrNameLst>
                                      </p:cBhvr>
                                      <p:to>
                                        <p:strVal val="visible"/>
                                      </p:to>
                                    </p:set>
                                  </p:childTnLst>
                                </p:cTn>
                              </p:par>
                            </p:childTnLst>
                          </p:cTn>
                        </p:par>
                        <p:par>
                          <p:cTn id="25" fill="hold">
                            <p:stCondLst>
                              <p:cond delay="0"/>
                            </p:stCondLst>
                            <p:childTnLst>
                              <p:par>
                                <p:cTn id="26" presetClass="entr" nodeType="afterEffect" presetSubtype="0" presetID="1" grpId="7" fill="hold">
                                  <p:stCondLst>
                                    <p:cond delay="0"/>
                                  </p:stCondLst>
                                  <p:iterate type="el" backwards="0">
                                    <p:tmAbs val="0"/>
                                  </p:iterate>
                                  <p:childTnLst>
                                    <p:set>
                                      <p:cBhvr>
                                        <p:cTn id="27" fill="hold"/>
                                        <p:tgtEl>
                                          <p:spTgt spid="746"/>
                                        </p:tgtEl>
                                        <p:attrNameLst>
                                          <p:attrName>style.visibility</p:attrName>
                                        </p:attrNameLst>
                                      </p:cBhvr>
                                      <p:to>
                                        <p:strVal val="visible"/>
                                      </p:to>
                                    </p:set>
                                  </p:childTnLst>
                                </p:cTn>
                              </p:par>
                            </p:childTnLst>
                          </p:cTn>
                        </p:par>
                        <p:par>
                          <p:cTn id="28" fill="hold">
                            <p:stCondLst>
                              <p:cond delay="0"/>
                            </p:stCondLst>
                            <p:childTnLst>
                              <p:par>
                                <p:cTn id="29" presetClass="entr" nodeType="afterEffect" presetSubtype="0" presetID="1" grpId="8" fill="hold">
                                  <p:stCondLst>
                                    <p:cond delay="0"/>
                                  </p:stCondLst>
                                  <p:iterate type="el" backwards="0">
                                    <p:tmAbs val="0"/>
                                  </p:iterate>
                                  <p:childTnLst>
                                    <p:set>
                                      <p:cBhvr>
                                        <p:cTn id="30" fill="hold"/>
                                        <p:tgtEl>
                                          <p:spTgt spid="747"/>
                                        </p:tgtEl>
                                        <p:attrNameLst>
                                          <p:attrName>style.visibility</p:attrName>
                                        </p:attrNameLst>
                                      </p:cBhvr>
                                      <p:to>
                                        <p:strVal val="visible"/>
                                      </p:to>
                                    </p:set>
                                  </p:childTnLst>
                                </p:cTn>
                              </p:par>
                            </p:childTnLst>
                          </p:cTn>
                        </p:par>
                        <p:par>
                          <p:cTn id="31" fill="hold">
                            <p:stCondLst>
                              <p:cond delay="0"/>
                            </p:stCondLst>
                            <p:childTnLst>
                              <p:par>
                                <p:cTn id="32" presetClass="entr" nodeType="afterEffect" presetSubtype="0" presetID="1" grpId="9" fill="hold">
                                  <p:stCondLst>
                                    <p:cond delay="0"/>
                                  </p:stCondLst>
                                  <p:iterate type="el" backwards="0">
                                    <p:tmAbs val="0"/>
                                  </p:iterate>
                                  <p:childTnLst>
                                    <p:set>
                                      <p:cBhvr>
                                        <p:cTn id="33" fill="hold"/>
                                        <p:tgtEl>
                                          <p:spTgt spid="74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43" grpId="4"/>
      <p:bldP build="whole" bldLvl="1" animBg="1" rev="0" advAuto="0" spid="744" grpId="5"/>
      <p:bldP build="whole" bldLvl="1" animBg="1" rev="0" advAuto="0" spid="738" grpId="2"/>
      <p:bldP build="whole" bldLvl="1" animBg="1" rev="0" advAuto="0" spid="741" grpId="3"/>
      <p:bldP build="whole" bldLvl="1" animBg="1" rev="0" advAuto="0" spid="735" grpId="1"/>
      <p:bldP build="whole" bldLvl="1" animBg="1" rev="0" advAuto="0" spid="745" grpId="6"/>
      <p:bldP build="whole" bldLvl="1" animBg="1" rev="0" advAuto="0" spid="748" grpId="9"/>
      <p:bldP build="whole" bldLvl="1" animBg="1" rev="0" advAuto="0" spid="747" grpId="8"/>
      <p:bldP build="whole" bldLvl="1" animBg="1" rev="0" advAuto="0" spid="746" grpId="7"/>
    </p:bld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752" name="GFS: Google File System"/>
          <p:cNvSpPr txBox="1"/>
          <p:nvPr>
            <p:ph type="title"/>
          </p:nvPr>
        </p:nvSpPr>
        <p:spPr>
          <a:prstGeom prst="rect">
            <a:avLst/>
          </a:prstGeom>
        </p:spPr>
        <p:txBody>
          <a:bodyPr/>
          <a:lstStyle/>
          <a:p>
            <a:pPr/>
            <a:r>
              <a:t>GFS: Google File System</a:t>
            </a:r>
          </a:p>
        </p:txBody>
      </p:sp>
      <p:sp>
        <p:nvSpPr>
          <p:cNvPr id="753" name="What does this design get u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What does this design get us?</a:t>
            </a:r>
          </a:p>
        </p:txBody>
      </p:sp>
      <p:sp>
        <p:nvSpPr>
          <p:cNvPr id="754" name="Can store petabytes of data…"/>
          <p:cNvSpPr txBox="1"/>
          <p:nvPr>
            <p:ph type="body" idx="1"/>
          </p:nvPr>
        </p:nvSpPr>
        <p:spPr>
          <a:prstGeom prst="rect">
            <a:avLst/>
          </a:prstGeom>
        </p:spPr>
        <p:txBody>
          <a:bodyPr/>
          <a:lstStyle/>
          <a:p>
            <a:pPr/>
            <a:r>
              <a:t>Can store petabytes of data</a:t>
            </a:r>
          </a:p>
          <a:p>
            <a:pPr/>
            <a:r>
              <a:t>Reading large files: performance scales with number of chunk servers</a:t>
            </a:r>
          </a:p>
          <a:p>
            <a:pPr/>
            <a:r>
              <a:t>Each chunk has its own replica set: downtime is hopefully limited to a single chunk</a:t>
            </a:r>
          </a:p>
          <a:p>
            <a:pPr/>
            <a:r>
              <a:t>Metadata (list of files and their chunks) can’t be replicated - too slow</a:t>
            </a:r>
          </a:p>
          <a:p>
            <a:pPr/>
            <a:r>
              <a:t>Advanced topics in distributed systems: building this without the metadata server</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6"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757"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0" name="8 Fallacies of Distributed Computing"/>
          <p:cNvSpPr txBox="1"/>
          <p:nvPr>
            <p:ph type="title"/>
          </p:nvPr>
        </p:nvSpPr>
        <p:spPr>
          <a:prstGeom prst="rect">
            <a:avLst/>
          </a:prstGeom>
        </p:spPr>
        <p:txBody>
          <a:bodyPr/>
          <a:lstStyle/>
          <a:p>
            <a:pPr/>
            <a:r>
              <a:t>8 Fallacies of Distributed Computing</a:t>
            </a:r>
          </a:p>
        </p:txBody>
      </p:sp>
      <p:sp>
        <p:nvSpPr>
          <p:cNvPr id="141" name="Sun Microsystems, early 1990’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Sun Microsystems, early 1990’s</a:t>
            </a:r>
          </a:p>
        </p:txBody>
      </p:sp>
      <p:sp>
        <p:nvSpPr>
          <p:cNvPr id="142" name="The network is reliable…"/>
          <p:cNvSpPr txBox="1"/>
          <p:nvPr>
            <p:ph type="body" sz="quarter" idx="1"/>
          </p:nvPr>
        </p:nvSpPr>
        <p:spPr>
          <a:xfrm>
            <a:off x="1206500" y="4248504"/>
            <a:ext cx="7673840" cy="8256012"/>
          </a:xfrm>
          <a:prstGeom prst="rect">
            <a:avLst/>
          </a:prstGeom>
        </p:spPr>
        <p:txBody>
          <a:bodyPr/>
          <a:lstStyle/>
          <a:p>
            <a:pPr marL="435863" indent="-424687" defTabSz="2145738">
              <a:spcBef>
                <a:spcPts val="3900"/>
              </a:spcBef>
              <a:buSzPct val="100000"/>
              <a:buAutoNum type="arabicPeriod" startAt="1"/>
              <a:defRPr sz="4224"/>
            </a:pPr>
            <a:r>
              <a:t>The network is reliable</a:t>
            </a:r>
          </a:p>
          <a:p>
            <a:pPr marL="435863" indent="-424687" defTabSz="2145738">
              <a:spcBef>
                <a:spcPts val="3900"/>
              </a:spcBef>
              <a:buSzPct val="100000"/>
              <a:buAutoNum type="arabicPeriod" startAt="1"/>
              <a:defRPr sz="4224"/>
            </a:pPr>
            <a:r>
              <a:t>Latency is zero</a:t>
            </a:r>
          </a:p>
          <a:p>
            <a:pPr marL="435863" indent="-424687" defTabSz="2145738">
              <a:spcBef>
                <a:spcPts val="3900"/>
              </a:spcBef>
              <a:buSzPct val="100000"/>
              <a:buAutoNum type="arabicPeriod" startAt="1"/>
              <a:defRPr sz="4224"/>
            </a:pPr>
            <a:r>
              <a:t>Bandwidth is infinite</a:t>
            </a:r>
          </a:p>
          <a:p>
            <a:pPr marL="435863" indent="-424687" defTabSz="2145738">
              <a:spcBef>
                <a:spcPts val="3900"/>
              </a:spcBef>
              <a:buSzPct val="100000"/>
              <a:buAutoNum type="arabicPeriod" startAt="1"/>
              <a:defRPr sz="4224"/>
            </a:pPr>
            <a:r>
              <a:t>The network is secure</a:t>
            </a:r>
          </a:p>
          <a:p>
            <a:pPr marL="435863" indent="-424687" defTabSz="2145738">
              <a:spcBef>
                <a:spcPts val="3900"/>
              </a:spcBef>
              <a:buSzPct val="100000"/>
              <a:buAutoNum type="arabicPeriod" startAt="1"/>
              <a:defRPr sz="4224"/>
            </a:pPr>
            <a:r>
              <a:t>Topology doesn't change</a:t>
            </a:r>
          </a:p>
          <a:p>
            <a:pPr marL="435863" indent="-424687" defTabSz="2145738">
              <a:spcBef>
                <a:spcPts val="3900"/>
              </a:spcBef>
              <a:buSzPct val="100000"/>
              <a:buAutoNum type="arabicPeriod" startAt="1"/>
              <a:defRPr sz="4224"/>
            </a:pPr>
            <a:r>
              <a:t>Transport cost is zero</a:t>
            </a:r>
          </a:p>
          <a:p>
            <a:pPr marL="435863" indent="-424687" defTabSz="2145738">
              <a:spcBef>
                <a:spcPts val="3900"/>
              </a:spcBef>
              <a:buSzPct val="100000"/>
              <a:buAutoNum type="arabicPeriod" startAt="1"/>
              <a:defRPr sz="4224"/>
            </a:pPr>
            <a:r>
              <a:t>The network is homogeneous</a:t>
            </a:r>
          </a:p>
          <a:p>
            <a:pPr marL="435863" indent="-424687" defTabSz="2145738">
              <a:spcBef>
                <a:spcPts val="3900"/>
              </a:spcBef>
              <a:buSzPct val="100000"/>
              <a:buAutoNum type="arabicPeriod" startAt="1"/>
              <a:defRPr sz="4224"/>
            </a:pPr>
            <a:r>
              <a:t>There is one administrator</a:t>
            </a:r>
          </a:p>
        </p:txBody>
      </p:sp>
      <p:sp>
        <p:nvSpPr>
          <p:cNvPr id="143" name="Physical Properties of…"/>
          <p:cNvSpPr txBox="1"/>
          <p:nvPr/>
        </p:nvSpPr>
        <p:spPr>
          <a:xfrm>
            <a:off x="10945672" y="7265540"/>
            <a:ext cx="4880154" cy="12059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825500">
              <a:defRPr b="1" sz="3600">
                <a:solidFill>
                  <a:srgbClr val="000000"/>
                </a:solidFill>
              </a:defRPr>
            </a:pPr>
            <a:r>
              <a:t>Physical Properties of</a:t>
            </a:r>
          </a:p>
          <a:p>
            <a:pPr algn="l" defTabSz="825500">
              <a:defRPr b="1" sz="3600">
                <a:solidFill>
                  <a:srgbClr val="000000"/>
                </a:solidFill>
              </a:defRPr>
            </a:pPr>
            <a:r>
              <a:t> networks</a:t>
            </a:r>
          </a:p>
        </p:txBody>
      </p:sp>
      <p:sp>
        <p:nvSpPr>
          <p:cNvPr id="144" name="}"/>
          <p:cNvSpPr txBox="1"/>
          <p:nvPr/>
        </p:nvSpPr>
        <p:spPr>
          <a:xfrm>
            <a:off x="8659149" y="3157563"/>
            <a:ext cx="2440306" cy="80918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0">
                <a:solidFill>
                  <a:srgbClr val="000000"/>
                </a:solidFill>
                <a:latin typeface="Helvetica Neue UltraLight"/>
                <a:ea typeface="Helvetica Neue UltraLight"/>
                <a:cs typeface="Helvetica Neue UltraLight"/>
                <a:sym typeface="Helvetica Neue UltraLight"/>
              </a:defRPr>
            </a:lvl1pPr>
          </a:lstStyle>
          <a:p>
            <a:pPr/>
            <a:r>
              <a:t>}</a:t>
            </a:r>
          </a:p>
        </p:txBody>
      </p:sp>
      <p:pic>
        <p:nvPicPr>
          <p:cNvPr id="145" name="massimo-botturi-zFYUsLk_50Y-unsplash.jpg" descr="massimo-botturi-zFYUsLk_50Y-unsplash.jpg"/>
          <p:cNvPicPr>
            <a:picLocks noChangeAspect="1"/>
          </p:cNvPicPr>
          <p:nvPr/>
        </p:nvPicPr>
        <p:blipFill>
          <a:blip r:embed="rId3">
            <a:extLst/>
          </a:blip>
          <a:stretch>
            <a:fillRect/>
          </a:stretch>
        </p:blipFill>
        <p:spPr>
          <a:xfrm>
            <a:off x="16285767" y="2818557"/>
            <a:ext cx="7715251" cy="137160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Recurring Solution #1: Partitioning"/>
          <p:cNvSpPr txBox="1"/>
          <p:nvPr>
            <p:ph type="title"/>
          </p:nvPr>
        </p:nvSpPr>
        <p:spPr>
          <a:prstGeom prst="rect">
            <a:avLst/>
          </a:prstGeom>
        </p:spPr>
        <p:txBody>
          <a:bodyPr/>
          <a:lstStyle/>
          <a:p>
            <a:pPr/>
            <a:r>
              <a:t>Recurring Solution #1: Partitioning</a:t>
            </a:r>
          </a:p>
        </p:txBody>
      </p:sp>
      <p:sp>
        <p:nvSpPr>
          <p:cNvPr id="150" name="Slide Subtitle"/>
          <p:cNvSpPr txBox="1"/>
          <p:nvPr>
            <p:ph type="body" idx="21"/>
          </p:nvPr>
        </p:nvSpPr>
        <p:spPr>
          <a:prstGeom prst="rect">
            <a:avLst/>
          </a:prstGeom>
        </p:spPr>
        <p:txBody>
          <a:bodyPr/>
          <a:lstStyle/>
          <a:p>
            <a:pPr/>
          </a:p>
        </p:txBody>
      </p:sp>
      <p:sp>
        <p:nvSpPr>
          <p:cNvPr id="151" name="Slide bullet text"/>
          <p:cNvSpPr txBox="1"/>
          <p:nvPr>
            <p:ph type="body" idx="1"/>
          </p:nvPr>
        </p:nvSpPr>
        <p:spPr>
          <a:prstGeom prst="rect">
            <a:avLst/>
          </a:prstGeom>
        </p:spPr>
        <p:txBody>
          <a:bodyPr/>
          <a:lstStyle/>
          <a:p>
            <a:pPr/>
          </a:p>
        </p:txBody>
      </p:sp>
      <p:pic>
        <p:nvPicPr>
          <p:cNvPr id="152" name="Image" descr="Image"/>
          <p:cNvPicPr>
            <a:picLocks noChangeAspect="1"/>
          </p:cNvPicPr>
          <p:nvPr/>
        </p:nvPicPr>
        <p:blipFill>
          <a:blip r:embed="rId3">
            <a:extLst/>
          </a:blip>
          <a:stretch>
            <a:fillRect/>
          </a:stretch>
        </p:blipFill>
        <p:spPr>
          <a:xfrm>
            <a:off x="9732076" y="3700036"/>
            <a:ext cx="4919848" cy="4919848"/>
          </a:xfrm>
          <a:prstGeom prst="rect">
            <a:avLst/>
          </a:prstGeom>
          <a:ln w="12700">
            <a:miter lim="400000"/>
          </a:ln>
        </p:spPr>
      </p:pic>
      <p:sp>
        <p:nvSpPr>
          <p:cNvPr id="153" name="A"/>
          <p:cNvSpPr/>
          <p:nvPr/>
        </p:nvSpPr>
        <p:spPr>
          <a:xfrm>
            <a:off x="10149451" y="6662839"/>
            <a:ext cx="1785939" cy="178593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154" name="B"/>
          <p:cNvSpPr/>
          <p:nvPr/>
        </p:nvSpPr>
        <p:spPr>
          <a:xfrm>
            <a:off x="12448610" y="6662839"/>
            <a:ext cx="1785939" cy="1785939"/>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155" name="Image" descr="Image"/>
          <p:cNvPicPr>
            <a:picLocks noChangeAspect="1"/>
          </p:cNvPicPr>
          <p:nvPr/>
        </p:nvPicPr>
        <p:blipFill>
          <a:blip r:embed="rId4">
            <a:extLst/>
          </a:blip>
          <a:stretch>
            <a:fillRect/>
          </a:stretch>
        </p:blipFill>
        <p:spPr>
          <a:xfrm>
            <a:off x="3340417" y="4548430"/>
            <a:ext cx="2591402" cy="2591403"/>
          </a:xfrm>
          <a:prstGeom prst="rect">
            <a:avLst/>
          </a:prstGeom>
          <a:ln w="12700">
            <a:miter lim="400000"/>
          </a:ln>
        </p:spPr>
      </p:pic>
      <p:pic>
        <p:nvPicPr>
          <p:cNvPr id="156" name="Image" descr="Image"/>
          <p:cNvPicPr>
            <a:picLocks noChangeAspect="1"/>
          </p:cNvPicPr>
          <p:nvPr/>
        </p:nvPicPr>
        <p:blipFill>
          <a:blip r:embed="rId4">
            <a:extLst/>
          </a:blip>
          <a:stretch>
            <a:fillRect/>
          </a:stretch>
        </p:blipFill>
        <p:spPr>
          <a:xfrm>
            <a:off x="3340417" y="6960385"/>
            <a:ext cx="2591402" cy="2591403"/>
          </a:xfrm>
          <a:prstGeom prst="rect">
            <a:avLst/>
          </a:prstGeom>
          <a:ln w="12700">
            <a:miter lim="400000"/>
          </a:ln>
        </p:spPr>
      </p:pic>
      <p:sp>
        <p:nvSpPr>
          <p:cNvPr id="157" name="Line"/>
          <p:cNvSpPr/>
          <p:nvPr/>
        </p:nvSpPr>
        <p:spPr>
          <a:xfrm>
            <a:off x="5749465" y="5844131"/>
            <a:ext cx="4111153" cy="5936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58" name="Line"/>
          <p:cNvSpPr/>
          <p:nvPr/>
        </p:nvSpPr>
        <p:spPr>
          <a:xfrm flipV="1">
            <a:off x="5762863" y="7172206"/>
            <a:ext cx="4097755" cy="8525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59" name="All accesses go to single server"/>
          <p:cNvSpPr txBox="1"/>
          <p:nvPr/>
        </p:nvSpPr>
        <p:spPr>
          <a:xfrm>
            <a:off x="11590119" y="4830775"/>
            <a:ext cx="918972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All accesses go to single server</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Recurring Solution #1: Partitioning"/>
          <p:cNvSpPr txBox="1"/>
          <p:nvPr>
            <p:ph type="title"/>
          </p:nvPr>
        </p:nvSpPr>
        <p:spPr>
          <a:prstGeom prst="rect">
            <a:avLst/>
          </a:prstGeom>
        </p:spPr>
        <p:txBody>
          <a:bodyPr/>
          <a:lstStyle/>
          <a:p>
            <a:pPr/>
            <a:r>
              <a:t>Recurring Solution #1: Partitioning</a:t>
            </a:r>
          </a:p>
        </p:txBody>
      </p:sp>
      <p:sp>
        <p:nvSpPr>
          <p:cNvPr id="164" name="Divide data up in some (hopefully logical) way…"/>
          <p:cNvSpPr txBox="1"/>
          <p:nvPr>
            <p:ph type="body" idx="1"/>
          </p:nvPr>
        </p:nvSpPr>
        <p:spPr>
          <a:xfrm>
            <a:off x="1206500" y="2729994"/>
            <a:ext cx="21971000" cy="8256012"/>
          </a:xfrm>
          <a:prstGeom prst="rect">
            <a:avLst/>
          </a:prstGeom>
        </p:spPr>
        <p:txBody>
          <a:bodyPr/>
          <a:lstStyle/>
          <a:p>
            <a:pPr/>
            <a:r>
              <a:t>Divide data up in some (hopefully logical) way</a:t>
            </a:r>
          </a:p>
          <a:p>
            <a:pPr/>
            <a:r>
              <a:t>Makes it easier to process data concurrently (cheaper reads) </a:t>
            </a:r>
          </a:p>
        </p:txBody>
      </p:sp>
      <p:pic>
        <p:nvPicPr>
          <p:cNvPr id="165" name="Image" descr="Image"/>
          <p:cNvPicPr>
            <a:picLocks noChangeAspect="1"/>
          </p:cNvPicPr>
          <p:nvPr/>
        </p:nvPicPr>
        <p:blipFill>
          <a:blip r:embed="rId3">
            <a:extLst/>
          </a:blip>
          <a:stretch>
            <a:fillRect/>
          </a:stretch>
        </p:blipFill>
        <p:spPr>
          <a:xfrm>
            <a:off x="7915119" y="9153107"/>
            <a:ext cx="3592115" cy="3592114"/>
          </a:xfrm>
          <a:prstGeom prst="rect">
            <a:avLst/>
          </a:prstGeom>
          <a:ln w="12700">
            <a:miter lim="400000"/>
          </a:ln>
        </p:spPr>
      </p:pic>
      <p:pic>
        <p:nvPicPr>
          <p:cNvPr id="166" name="Image" descr="Image"/>
          <p:cNvPicPr>
            <a:picLocks noChangeAspect="1"/>
          </p:cNvPicPr>
          <p:nvPr/>
        </p:nvPicPr>
        <p:blipFill>
          <a:blip r:embed="rId3">
            <a:extLst/>
          </a:blip>
          <a:stretch>
            <a:fillRect/>
          </a:stretch>
        </p:blipFill>
        <p:spPr>
          <a:xfrm>
            <a:off x="13372569" y="9153107"/>
            <a:ext cx="3592115" cy="3592114"/>
          </a:xfrm>
          <a:prstGeom prst="rect">
            <a:avLst/>
          </a:prstGeom>
          <a:ln w="12700">
            <a:miter lim="400000"/>
          </a:ln>
        </p:spPr>
      </p:pic>
      <p:sp>
        <p:nvSpPr>
          <p:cNvPr id="167" name="A…"/>
          <p:cNvSpPr/>
          <p:nvPr/>
        </p:nvSpPr>
        <p:spPr>
          <a:xfrm>
            <a:off x="8218927" y="11447507"/>
            <a:ext cx="1278885" cy="1785938"/>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168" name="B [A…N]"/>
          <p:cNvSpPr/>
          <p:nvPr/>
        </p:nvSpPr>
        <p:spPr>
          <a:xfrm>
            <a:off x="9772179" y="11447507"/>
            <a:ext cx="1431248" cy="1785938"/>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 [A…N]</a:t>
            </a:r>
          </a:p>
        </p:txBody>
      </p:sp>
      <p:sp>
        <p:nvSpPr>
          <p:cNvPr id="169" name="A…"/>
          <p:cNvSpPr/>
          <p:nvPr/>
        </p:nvSpPr>
        <p:spPr>
          <a:xfrm>
            <a:off x="13744054" y="11447507"/>
            <a:ext cx="1278885" cy="1785938"/>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170" name="B [O…Z]"/>
          <p:cNvSpPr/>
          <p:nvPr/>
        </p:nvSpPr>
        <p:spPr>
          <a:xfrm>
            <a:off x="15161950" y="11447507"/>
            <a:ext cx="1431248" cy="1785938"/>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 [O…Z]</a:t>
            </a:r>
          </a:p>
        </p:txBody>
      </p:sp>
      <p:pic>
        <p:nvPicPr>
          <p:cNvPr id="171" name="Image" descr="Image"/>
          <p:cNvPicPr>
            <a:picLocks noChangeAspect="1"/>
          </p:cNvPicPr>
          <p:nvPr/>
        </p:nvPicPr>
        <p:blipFill>
          <a:blip r:embed="rId4">
            <a:extLst/>
          </a:blip>
          <a:stretch>
            <a:fillRect/>
          </a:stretch>
        </p:blipFill>
        <p:spPr>
          <a:xfrm>
            <a:off x="3340417" y="4548430"/>
            <a:ext cx="2591402" cy="2591403"/>
          </a:xfrm>
          <a:prstGeom prst="rect">
            <a:avLst/>
          </a:prstGeom>
          <a:ln w="12700">
            <a:miter lim="400000"/>
          </a:ln>
        </p:spPr>
      </p:pic>
      <p:pic>
        <p:nvPicPr>
          <p:cNvPr id="172" name="Image" descr="Image"/>
          <p:cNvPicPr>
            <a:picLocks noChangeAspect="1"/>
          </p:cNvPicPr>
          <p:nvPr/>
        </p:nvPicPr>
        <p:blipFill>
          <a:blip r:embed="rId4">
            <a:extLst/>
          </a:blip>
          <a:stretch>
            <a:fillRect/>
          </a:stretch>
        </p:blipFill>
        <p:spPr>
          <a:xfrm>
            <a:off x="3340417" y="6960385"/>
            <a:ext cx="2591402" cy="2591403"/>
          </a:xfrm>
          <a:prstGeom prst="rect">
            <a:avLst/>
          </a:prstGeom>
          <a:ln w="12700">
            <a:miter lim="400000"/>
          </a:ln>
        </p:spPr>
      </p:pic>
      <p:sp>
        <p:nvSpPr>
          <p:cNvPr id="173" name="Line"/>
          <p:cNvSpPr/>
          <p:nvPr/>
        </p:nvSpPr>
        <p:spPr>
          <a:xfrm>
            <a:off x="5749465" y="5844130"/>
            <a:ext cx="9521872" cy="4006039"/>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74" name="Line"/>
          <p:cNvSpPr/>
          <p:nvPr/>
        </p:nvSpPr>
        <p:spPr>
          <a:xfrm>
            <a:off x="5762863" y="8024708"/>
            <a:ext cx="2514566" cy="2232106"/>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grpSp>
        <p:nvGrpSpPr>
          <p:cNvPr id="177" name="Each server has 50% of data, limits amount of processing per server."/>
          <p:cNvGrpSpPr/>
          <p:nvPr/>
        </p:nvGrpSpPr>
        <p:grpSpPr>
          <a:xfrm>
            <a:off x="11635329" y="5217792"/>
            <a:ext cx="9487743" cy="1997076"/>
            <a:chOff x="0" y="0"/>
            <a:chExt cx="9487741" cy="1997075"/>
          </a:xfrm>
        </p:grpSpPr>
        <p:sp>
          <p:nvSpPr>
            <p:cNvPr id="176" name="Each server has 50% of data, limits amount of processing per server."/>
            <p:cNvSpPr txBox="1"/>
            <p:nvPr/>
          </p:nvSpPr>
          <p:spPr>
            <a:xfrm>
              <a:off x="215900" y="139700"/>
              <a:ext cx="9055942" cy="1438275"/>
            </a:xfrm>
            <a:prstGeom prst="rect">
              <a:avLst/>
            </a:prstGeom>
            <a:solidFill>
              <a:srgbClr val="FFFFFF"/>
            </a:solidFill>
            <a:ln>
              <a:noFill/>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lvl1pPr defTabSz="821531">
                <a:defRPr sz="4200">
                  <a:solidFill>
                    <a:srgbClr val="000000"/>
                  </a:solidFill>
                  <a:latin typeface="Helvetica Light"/>
                  <a:ea typeface="Helvetica Light"/>
                  <a:cs typeface="Helvetica Light"/>
                  <a:sym typeface="Helvetica Light"/>
                </a:defRPr>
              </a:lvl1pPr>
            </a:lstStyle>
            <a:p>
              <a:pPr/>
              <a:r>
                <a:t>Each server has 50% of data, limits amount of processing per server. </a:t>
              </a:r>
            </a:p>
          </p:txBody>
        </p:sp>
        <p:pic>
          <p:nvPicPr>
            <p:cNvPr id="175" name="Each server has 50% of data, limits amount of processing per server. Each server has 50% of data, limits amount of processing per server. " descr="Each server has 50% of data, limits amount of processing per server. Each server has 50% of data, limits amount of processing per server. "/>
            <p:cNvPicPr>
              <a:picLocks noChangeAspect="0"/>
            </p:cNvPicPr>
            <p:nvPr/>
          </p:nvPicPr>
          <p:blipFill>
            <a:blip r:embed="rId5">
              <a:extLst/>
            </a:blip>
            <a:stretch>
              <a:fillRect/>
            </a:stretch>
          </p:blipFill>
          <p:spPr>
            <a:xfrm>
              <a:off x="0" y="0"/>
              <a:ext cx="9487742" cy="1997075"/>
            </a:xfrm>
            <a:prstGeom prst="rect">
              <a:avLst/>
            </a:prstGeom>
            <a:effectLst/>
          </p:spPr>
        </p:pic>
      </p:grpSp>
      <p:sp>
        <p:nvSpPr>
          <p:cNvPr id="178" name="Line"/>
          <p:cNvSpPr/>
          <p:nvPr/>
        </p:nvSpPr>
        <p:spPr>
          <a:xfrm>
            <a:off x="5762863" y="7797237"/>
            <a:ext cx="8336517" cy="2223282"/>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79" name="Line"/>
          <p:cNvSpPr/>
          <p:nvPr/>
        </p:nvSpPr>
        <p:spPr>
          <a:xfrm>
            <a:off x="5902442" y="6100495"/>
            <a:ext cx="3560544" cy="3560543"/>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grpSp>
        <p:nvGrpSpPr>
          <p:cNvPr id="182" name="Even if 1 server goes down, still have 50% of the data online."/>
          <p:cNvGrpSpPr/>
          <p:nvPr/>
        </p:nvGrpSpPr>
        <p:grpSpPr>
          <a:xfrm>
            <a:off x="11635329" y="7471833"/>
            <a:ext cx="9487743" cy="1997076"/>
            <a:chOff x="0" y="0"/>
            <a:chExt cx="9487741" cy="1997075"/>
          </a:xfrm>
        </p:grpSpPr>
        <p:sp>
          <p:nvSpPr>
            <p:cNvPr id="181" name="Even if 1 server goes down, still have 50% of the data online."/>
            <p:cNvSpPr txBox="1"/>
            <p:nvPr/>
          </p:nvSpPr>
          <p:spPr>
            <a:xfrm>
              <a:off x="215900" y="139700"/>
              <a:ext cx="9055942" cy="1438275"/>
            </a:xfrm>
            <a:prstGeom prst="rect">
              <a:avLst/>
            </a:prstGeom>
            <a:solidFill>
              <a:srgbClr val="FFFFFF"/>
            </a:solidFill>
            <a:ln>
              <a:noFill/>
            </a:ln>
            <a:effectLst/>
            <a:extLst>
              <a:ext uri="{C572A759-6A51-4108-AA02-DFA0A04FC94B}">
                <ma14:wrappingTextBoxFlag xmlns:ma14="http://schemas.microsoft.com/office/mac/drawingml/2011/main" val="1"/>
              </a:ext>
            </a:extLst>
          </p:spPr>
          <p:txBody>
            <a:bodyPr wrap="square" lIns="71437" tIns="71437" rIns="71437" bIns="71437" numCol="1" anchor="ctr">
              <a:spAutoFit/>
            </a:bodyPr>
            <a:lstStyle>
              <a:lvl1pPr defTabSz="821531">
                <a:defRPr sz="4200">
                  <a:solidFill>
                    <a:srgbClr val="000000"/>
                  </a:solidFill>
                  <a:latin typeface="Helvetica Light"/>
                  <a:ea typeface="Helvetica Light"/>
                  <a:cs typeface="Helvetica Light"/>
                  <a:sym typeface="Helvetica Light"/>
                </a:defRPr>
              </a:lvl1pPr>
            </a:lstStyle>
            <a:p>
              <a:pPr/>
              <a:r>
                <a:t>Even if 1 server goes down, still have 50% of the data online.</a:t>
              </a:r>
            </a:p>
          </p:txBody>
        </p:sp>
        <p:pic>
          <p:nvPicPr>
            <p:cNvPr id="180" name="Even if 1 server goes down, still have 50% of the data online. Even if 1 server goes down, still have 50% of the data online." descr="Even if 1 server goes down, still have 50% of the data online. Even if 1 server goes down, still have 50% of the data online."/>
            <p:cNvPicPr>
              <a:picLocks noChangeAspect="0"/>
            </p:cNvPicPr>
            <p:nvPr/>
          </p:nvPicPr>
          <p:blipFill>
            <a:blip r:embed="rId5">
              <a:extLst/>
            </a:blip>
            <a:stretch>
              <a:fillRect/>
            </a:stretch>
          </p:blipFill>
          <p:spPr>
            <a:xfrm>
              <a:off x="0" y="0"/>
              <a:ext cx="9487742" cy="1997075"/>
            </a:xfrm>
            <a:prstGeom prst="rect">
              <a:avLst/>
            </a:prstGeom>
            <a:effectLst/>
          </p:spPr>
        </p:pic>
      </p:grpSp>
      <p:pic>
        <p:nvPicPr>
          <p:cNvPr id="183" name="Image" descr="Image"/>
          <p:cNvPicPr>
            <a:picLocks noChangeAspect="1"/>
          </p:cNvPicPr>
          <p:nvPr/>
        </p:nvPicPr>
        <p:blipFill>
          <a:blip r:embed="rId6">
            <a:extLst/>
          </a:blip>
          <a:srcRect l="3834" t="1804" r="1950" b="2053"/>
          <a:stretch>
            <a:fillRect/>
          </a:stretch>
        </p:blipFill>
        <p:spPr>
          <a:xfrm>
            <a:off x="14316575" y="10096507"/>
            <a:ext cx="1703638" cy="2235998"/>
          </a:xfrm>
          <a:custGeom>
            <a:avLst/>
            <a:gdLst/>
            <a:ahLst/>
            <a:cxnLst>
              <a:cxn ang="0">
                <a:pos x="wd2" y="hd2"/>
              </a:cxn>
              <a:cxn ang="5400000">
                <a:pos x="wd2" y="hd2"/>
              </a:cxn>
              <a:cxn ang="10800000">
                <a:pos x="wd2" y="hd2"/>
              </a:cxn>
              <a:cxn ang="16200000">
                <a:pos x="wd2" y="hd2"/>
              </a:cxn>
            </a:cxnLst>
            <a:rect l="0" t="0" r="r" b="b"/>
            <a:pathLst>
              <a:path w="21583" h="21600" fill="norm" stroke="1"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82"/>
                                        </p:tgtEl>
                                        <p:attrNameLst>
                                          <p:attrName>style.visibility</p:attrName>
                                        </p:attrNameLst>
                                      </p:cBhvr>
                                      <p:to>
                                        <p:strVal val="visible"/>
                                      </p:to>
                                    </p:set>
                                  </p:childTnLst>
                                </p:cTn>
                              </p:par>
                            </p:childTnLst>
                          </p:cTn>
                        </p:par>
                        <p:par>
                          <p:cTn id="11" fill="hold">
                            <p:stCondLst>
                              <p:cond delay="0"/>
                            </p:stCondLst>
                            <p:childTnLst>
                              <p:par>
                                <p:cTn id="12" presetClass="entr" nodeType="afterEffect" presetSubtype="0" presetID="1" grpId="3" fill="hold">
                                  <p:stCondLst>
                                    <p:cond delay="0"/>
                                  </p:stCondLst>
                                  <p:iterate type="el" backwards="0">
                                    <p:tmAbs val="0"/>
                                  </p:iterate>
                                  <p:childTnLst>
                                    <p:set>
                                      <p:cBhvr>
                                        <p:cTn id="13" fill="hold"/>
                                        <p:tgtEl>
                                          <p:spTgt spid="18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2" grpId="2"/>
      <p:bldP build="whole" bldLvl="1" animBg="1" rev="0" advAuto="0" spid="183" grpId="3"/>
      <p:bldP build="whole" bldLvl="1" animBg="1" rev="0" advAuto="0" spid="177"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Recurring Solution #2: Replication"/>
          <p:cNvSpPr txBox="1"/>
          <p:nvPr>
            <p:ph type="title"/>
          </p:nvPr>
        </p:nvSpPr>
        <p:spPr>
          <a:prstGeom prst="rect">
            <a:avLst/>
          </a:prstGeom>
        </p:spPr>
        <p:txBody>
          <a:bodyPr/>
          <a:lstStyle/>
          <a:p>
            <a:pPr/>
            <a:r>
              <a:t>Recurring Solution #2: Replication</a:t>
            </a:r>
          </a:p>
        </p:txBody>
      </p:sp>
      <p:sp>
        <p:nvSpPr>
          <p:cNvPr id="188" name="Slide Subtitle"/>
          <p:cNvSpPr txBox="1"/>
          <p:nvPr>
            <p:ph type="body" idx="21"/>
          </p:nvPr>
        </p:nvSpPr>
        <p:spPr>
          <a:prstGeom prst="rect">
            <a:avLst/>
          </a:prstGeom>
        </p:spPr>
        <p:txBody>
          <a:bodyPr/>
          <a:lstStyle/>
          <a:p>
            <a:pPr/>
          </a:p>
        </p:txBody>
      </p:sp>
      <p:sp>
        <p:nvSpPr>
          <p:cNvPr id="189" name="Slide bullet text"/>
          <p:cNvSpPr txBox="1"/>
          <p:nvPr>
            <p:ph type="body" idx="1"/>
          </p:nvPr>
        </p:nvSpPr>
        <p:spPr>
          <a:prstGeom prst="rect">
            <a:avLst/>
          </a:prstGeom>
        </p:spPr>
        <p:txBody>
          <a:bodyPr/>
          <a:lstStyle/>
          <a:p>
            <a:pPr/>
          </a:p>
        </p:txBody>
      </p:sp>
      <p:pic>
        <p:nvPicPr>
          <p:cNvPr id="190" name="Image" descr="Image"/>
          <p:cNvPicPr>
            <a:picLocks noChangeAspect="1"/>
          </p:cNvPicPr>
          <p:nvPr/>
        </p:nvPicPr>
        <p:blipFill>
          <a:blip r:embed="rId3">
            <a:extLst/>
          </a:blip>
          <a:stretch>
            <a:fillRect/>
          </a:stretch>
        </p:blipFill>
        <p:spPr>
          <a:xfrm>
            <a:off x="9732076" y="3700036"/>
            <a:ext cx="4919848" cy="4919848"/>
          </a:xfrm>
          <a:prstGeom prst="rect">
            <a:avLst/>
          </a:prstGeom>
          <a:ln w="12700">
            <a:miter lim="400000"/>
          </a:ln>
        </p:spPr>
      </p:pic>
      <p:sp>
        <p:nvSpPr>
          <p:cNvPr id="191" name="A"/>
          <p:cNvSpPr/>
          <p:nvPr/>
        </p:nvSpPr>
        <p:spPr>
          <a:xfrm>
            <a:off x="10149451" y="6662839"/>
            <a:ext cx="1785939" cy="178593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192" name="B"/>
          <p:cNvSpPr/>
          <p:nvPr/>
        </p:nvSpPr>
        <p:spPr>
          <a:xfrm>
            <a:off x="12448610" y="6662839"/>
            <a:ext cx="1785939" cy="1785939"/>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193" name="Image" descr="Image"/>
          <p:cNvPicPr>
            <a:picLocks noChangeAspect="1"/>
          </p:cNvPicPr>
          <p:nvPr/>
        </p:nvPicPr>
        <p:blipFill>
          <a:blip r:embed="rId4">
            <a:extLst/>
          </a:blip>
          <a:stretch>
            <a:fillRect/>
          </a:stretch>
        </p:blipFill>
        <p:spPr>
          <a:xfrm>
            <a:off x="3340417" y="4548430"/>
            <a:ext cx="2591402" cy="2591403"/>
          </a:xfrm>
          <a:prstGeom prst="rect">
            <a:avLst/>
          </a:prstGeom>
          <a:ln w="12700">
            <a:miter lim="400000"/>
          </a:ln>
        </p:spPr>
      </p:pic>
      <p:pic>
        <p:nvPicPr>
          <p:cNvPr id="194" name="Image" descr="Image"/>
          <p:cNvPicPr>
            <a:picLocks noChangeAspect="1"/>
          </p:cNvPicPr>
          <p:nvPr/>
        </p:nvPicPr>
        <p:blipFill>
          <a:blip r:embed="rId4">
            <a:extLst/>
          </a:blip>
          <a:stretch>
            <a:fillRect/>
          </a:stretch>
        </p:blipFill>
        <p:spPr>
          <a:xfrm>
            <a:off x="3340417" y="6960385"/>
            <a:ext cx="2591402" cy="2591403"/>
          </a:xfrm>
          <a:prstGeom prst="rect">
            <a:avLst/>
          </a:prstGeom>
          <a:ln w="12700">
            <a:miter lim="400000"/>
          </a:ln>
        </p:spPr>
      </p:pic>
      <p:sp>
        <p:nvSpPr>
          <p:cNvPr id="195" name="Line"/>
          <p:cNvSpPr/>
          <p:nvPr/>
        </p:nvSpPr>
        <p:spPr>
          <a:xfrm>
            <a:off x="5749465" y="5844131"/>
            <a:ext cx="4111153" cy="5936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96" name="Line"/>
          <p:cNvSpPr/>
          <p:nvPr/>
        </p:nvSpPr>
        <p:spPr>
          <a:xfrm flipV="1">
            <a:off x="5762863" y="7172206"/>
            <a:ext cx="4097755" cy="8525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197" name="All accesses go to single server"/>
          <p:cNvSpPr txBox="1"/>
          <p:nvPr/>
        </p:nvSpPr>
        <p:spPr>
          <a:xfrm>
            <a:off x="11590119" y="4830775"/>
            <a:ext cx="918972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All accesses go to single server</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Recurring Solution #2: Replication"/>
          <p:cNvSpPr txBox="1"/>
          <p:nvPr>
            <p:ph type="title"/>
          </p:nvPr>
        </p:nvSpPr>
        <p:spPr>
          <a:prstGeom prst="rect">
            <a:avLst/>
          </a:prstGeom>
        </p:spPr>
        <p:txBody>
          <a:bodyPr/>
          <a:lstStyle/>
          <a:p>
            <a:pPr/>
            <a:r>
              <a:t>Recurring Solution #2: Replication</a:t>
            </a:r>
          </a:p>
        </p:txBody>
      </p:sp>
      <p:sp>
        <p:nvSpPr>
          <p:cNvPr id="202" name="Slide Subtitle"/>
          <p:cNvSpPr txBox="1"/>
          <p:nvPr>
            <p:ph type="body" idx="21"/>
          </p:nvPr>
        </p:nvSpPr>
        <p:spPr>
          <a:prstGeom prst="rect">
            <a:avLst/>
          </a:prstGeom>
        </p:spPr>
        <p:txBody>
          <a:bodyPr/>
          <a:lstStyle/>
          <a:p>
            <a:pPr/>
          </a:p>
        </p:txBody>
      </p:sp>
      <p:sp>
        <p:nvSpPr>
          <p:cNvPr id="203" name="Slide bullet text"/>
          <p:cNvSpPr txBox="1"/>
          <p:nvPr>
            <p:ph type="body" idx="1"/>
          </p:nvPr>
        </p:nvSpPr>
        <p:spPr>
          <a:prstGeom prst="rect">
            <a:avLst/>
          </a:prstGeom>
        </p:spPr>
        <p:txBody>
          <a:bodyPr/>
          <a:lstStyle/>
          <a:p>
            <a:pPr/>
          </a:p>
        </p:txBody>
      </p:sp>
      <p:pic>
        <p:nvPicPr>
          <p:cNvPr id="204" name="Image" descr="Image"/>
          <p:cNvPicPr>
            <a:picLocks noChangeAspect="1"/>
          </p:cNvPicPr>
          <p:nvPr/>
        </p:nvPicPr>
        <p:blipFill>
          <a:blip r:embed="rId3">
            <a:extLst/>
          </a:blip>
          <a:stretch>
            <a:fillRect/>
          </a:stretch>
        </p:blipFill>
        <p:spPr>
          <a:xfrm>
            <a:off x="7092649" y="8312411"/>
            <a:ext cx="4919848" cy="4919848"/>
          </a:xfrm>
          <a:prstGeom prst="rect">
            <a:avLst/>
          </a:prstGeom>
          <a:ln w="12700">
            <a:miter lim="400000"/>
          </a:ln>
        </p:spPr>
      </p:pic>
      <p:sp>
        <p:nvSpPr>
          <p:cNvPr id="205" name="A"/>
          <p:cNvSpPr/>
          <p:nvPr/>
        </p:nvSpPr>
        <p:spPr>
          <a:xfrm>
            <a:off x="7510023" y="11275212"/>
            <a:ext cx="1785939" cy="178593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206" name="B"/>
          <p:cNvSpPr/>
          <p:nvPr/>
        </p:nvSpPr>
        <p:spPr>
          <a:xfrm>
            <a:off x="9809183" y="11275212"/>
            <a:ext cx="1785938" cy="1785939"/>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pic>
        <p:nvPicPr>
          <p:cNvPr id="207" name="Image" descr="Image"/>
          <p:cNvPicPr>
            <a:picLocks noChangeAspect="1"/>
          </p:cNvPicPr>
          <p:nvPr/>
        </p:nvPicPr>
        <p:blipFill>
          <a:blip r:embed="rId4">
            <a:extLst/>
          </a:blip>
          <a:stretch>
            <a:fillRect/>
          </a:stretch>
        </p:blipFill>
        <p:spPr>
          <a:xfrm>
            <a:off x="3340417" y="4548430"/>
            <a:ext cx="2591402" cy="2591403"/>
          </a:xfrm>
          <a:prstGeom prst="rect">
            <a:avLst/>
          </a:prstGeom>
          <a:ln w="12700">
            <a:miter lim="400000"/>
          </a:ln>
        </p:spPr>
      </p:pic>
      <p:pic>
        <p:nvPicPr>
          <p:cNvPr id="208" name="Image" descr="Image"/>
          <p:cNvPicPr>
            <a:picLocks noChangeAspect="1"/>
          </p:cNvPicPr>
          <p:nvPr/>
        </p:nvPicPr>
        <p:blipFill>
          <a:blip r:embed="rId4">
            <a:extLst/>
          </a:blip>
          <a:stretch>
            <a:fillRect/>
          </a:stretch>
        </p:blipFill>
        <p:spPr>
          <a:xfrm>
            <a:off x="3340417" y="6960385"/>
            <a:ext cx="2591402" cy="2591403"/>
          </a:xfrm>
          <a:prstGeom prst="rect">
            <a:avLst/>
          </a:prstGeom>
          <a:ln w="12700">
            <a:miter lim="400000"/>
          </a:ln>
        </p:spPr>
      </p:pic>
      <p:sp>
        <p:nvSpPr>
          <p:cNvPr id="209" name="Line"/>
          <p:cNvSpPr/>
          <p:nvPr/>
        </p:nvSpPr>
        <p:spPr>
          <a:xfrm>
            <a:off x="5749465" y="5844131"/>
            <a:ext cx="7267767" cy="2328979"/>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210" name="Line"/>
          <p:cNvSpPr/>
          <p:nvPr/>
        </p:nvSpPr>
        <p:spPr>
          <a:xfrm>
            <a:off x="5762864" y="8024709"/>
            <a:ext cx="2994027" cy="1271325"/>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211" name="Entire data set is copied"/>
          <p:cNvSpPr txBox="1"/>
          <p:nvPr/>
        </p:nvSpPr>
        <p:spPr>
          <a:xfrm>
            <a:off x="12672159" y="4830775"/>
            <a:ext cx="702564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Entire data set is copied</a:t>
            </a:r>
          </a:p>
        </p:txBody>
      </p:sp>
      <p:pic>
        <p:nvPicPr>
          <p:cNvPr id="212" name="Image" descr="Image"/>
          <p:cNvPicPr>
            <a:picLocks noChangeAspect="1"/>
          </p:cNvPicPr>
          <p:nvPr/>
        </p:nvPicPr>
        <p:blipFill>
          <a:blip r:embed="rId3">
            <a:extLst/>
          </a:blip>
          <a:stretch>
            <a:fillRect/>
          </a:stretch>
        </p:blipFill>
        <p:spPr>
          <a:xfrm>
            <a:off x="12482419" y="6177504"/>
            <a:ext cx="4919848" cy="4919848"/>
          </a:xfrm>
          <a:prstGeom prst="rect">
            <a:avLst/>
          </a:prstGeom>
          <a:ln w="12700">
            <a:miter lim="400000"/>
          </a:ln>
        </p:spPr>
      </p:pic>
      <p:sp>
        <p:nvSpPr>
          <p:cNvPr id="213" name="A"/>
          <p:cNvSpPr/>
          <p:nvPr/>
        </p:nvSpPr>
        <p:spPr>
          <a:xfrm>
            <a:off x="12899795" y="9140307"/>
            <a:ext cx="1785939" cy="1785938"/>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A</a:t>
            </a:r>
          </a:p>
        </p:txBody>
      </p:sp>
      <p:sp>
        <p:nvSpPr>
          <p:cNvPr id="214" name="B"/>
          <p:cNvSpPr/>
          <p:nvPr/>
        </p:nvSpPr>
        <p:spPr>
          <a:xfrm>
            <a:off x="15198954" y="9140307"/>
            <a:ext cx="1785938" cy="1785938"/>
          </a:xfrm>
          <a:prstGeom prst="rect">
            <a:avLst/>
          </a:prstGeom>
          <a:solidFill>
            <a:srgbClr val="A92633"/>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pPr/>
            <a:r>
              <a:t>B</a:t>
            </a:r>
          </a:p>
        </p:txBody>
      </p:sp>
    </p:spTree>
  </p:cSld>
  <p:clrMapOvr>
    <a:masterClrMapping/>
  </p:clrMapOvr>
  <mc:AlternateContent xmlns:mc="http://schemas.openxmlformats.org/markup-compatibility/2006">
    <mc:Choice xmlns:p14="http://schemas.microsoft.com/office/powerpoint/2010/main" Requires="p14">
      <p:transition spd="slow" advClick="1" p14:dur="2000">
        <p:dissolv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0" showMasterSp="1" showMasterPhAnim="1">
  <p:cSld>
    <p:spTree>
      <p:nvGrpSpPr>
        <p:cNvPr id="1" name=""/>
        <p:cNvGrpSpPr/>
        <p:nvPr/>
      </p:nvGrpSpPr>
      <p:grpSpPr>
        <a:xfrm>
          <a:off x="0" y="0"/>
          <a:ext cx="0" cy="0"/>
          <a:chOff x="0" y="0"/>
          <a:chExt cx="0" cy="0"/>
        </a:xfrm>
      </p:grpSpPr>
      <p:sp>
        <p:nvSpPr>
          <p:cNvPr id="218" name="Recurring Solution #2: Replication"/>
          <p:cNvSpPr txBox="1"/>
          <p:nvPr>
            <p:ph type="title"/>
          </p:nvPr>
        </p:nvSpPr>
        <p:spPr>
          <a:prstGeom prst="rect">
            <a:avLst/>
          </a:prstGeom>
        </p:spPr>
        <p:txBody>
          <a:bodyPr/>
          <a:lstStyle/>
          <a:p>
            <a:pPr/>
            <a:r>
              <a:t>Recurring Solution #2: Replication</a:t>
            </a:r>
          </a:p>
        </p:txBody>
      </p:sp>
      <p:sp>
        <p:nvSpPr>
          <p:cNvPr id="219" name="Slide Subtitle"/>
          <p:cNvSpPr txBox="1"/>
          <p:nvPr>
            <p:ph type="body" idx="21"/>
          </p:nvPr>
        </p:nvSpPr>
        <p:spPr>
          <a:prstGeom prst="rect">
            <a:avLst/>
          </a:prstGeom>
        </p:spPr>
        <p:txBody>
          <a:bodyPr/>
          <a:lstStyle/>
          <a:p>
            <a:pPr/>
          </a:p>
        </p:txBody>
      </p:sp>
      <p:sp>
        <p:nvSpPr>
          <p:cNvPr id="220" name="Improves performance:…"/>
          <p:cNvSpPr txBox="1"/>
          <p:nvPr>
            <p:ph type="body" idx="1"/>
          </p:nvPr>
        </p:nvSpPr>
        <p:spPr>
          <a:prstGeom prst="rect">
            <a:avLst/>
          </a:prstGeom>
        </p:spPr>
        <p:txBody>
          <a:bodyPr/>
          <a:lstStyle/>
          <a:p>
            <a:pPr/>
            <a:r>
              <a:t>Improves performance:</a:t>
            </a:r>
          </a:p>
          <a:p>
            <a:pPr lvl="1" marL="1202266" indent="-592666"/>
            <a:r>
              <a:t>Client load can be evenly shared between servers</a:t>
            </a:r>
          </a:p>
          <a:p>
            <a:pPr lvl="1" marL="1202266" indent="-592666"/>
            <a:r>
              <a:t>Reduces latency: can place copies of data nearer to clients</a:t>
            </a:r>
          </a:p>
          <a:p>
            <a:pPr marL="592666" indent="-592666"/>
            <a:r>
              <a:t>Improves availability:</a:t>
            </a:r>
          </a:p>
          <a:p>
            <a:pPr lvl="1" marL="1202266" indent="-592666"/>
            <a:r>
              <a:t>One replica fails, still can serve all requests from other replicas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